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7" r:id="rId9"/>
    <p:sldId id="264" r:id="rId10"/>
    <p:sldId id="268" r:id="rId11"/>
    <p:sldId id="263" r:id="rId12"/>
    <p:sldId id="269" r:id="rId13"/>
    <p:sldId id="270" r:id="rId14"/>
    <p:sldId id="266" r:id="rId15"/>
  </p:sldIdLst>
  <p:sldSz cx="18288000" cy="10287000"/>
  <p:notesSz cx="6858000" cy="9144000"/>
  <p:embeddedFontLst>
    <p:embeddedFont>
      <p:font typeface="Montserrat Bold" panose="020B0604020202020204" charset="0"/>
      <p:regular r:id="rId16"/>
    </p:embeddedFont>
    <p:embeddedFont>
      <p:font typeface="Montserrat Medium" panose="00000600000000000000" pitchFamily="2" charset="0"/>
      <p:regular r:id="rId17"/>
    </p:embeddedFont>
    <p:embeddedFont>
      <p:font typeface="Montserrat Semi-Bold" panose="020B0604020202020204" charset="0"/>
      <p:regular r:id="rId18"/>
    </p:embeddedFont>
    <p:embeddedFont>
      <p:font typeface="Times New Roman Bold" panose="02020803070505020304" pitchFamily="18" charset="0"/>
      <p:regular r:id="rId19"/>
      <p:bold r:id="rId20"/>
    </p:embeddedFont>
    <p:embeddedFont>
      <p:font typeface="Times New Roman Medium" panose="020B0604020202020204" charset="0"/>
      <p:regular r:id="rId21"/>
    </p:embeddedFont>
    <p:embeddedFont>
      <p:font typeface="Times New Roman Semi-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30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86619" y="0"/>
            <a:ext cx="13901381" cy="10287000"/>
          </a:xfrm>
          <a:prstGeom prst="rect">
            <a:avLst/>
          </a:prstGeom>
          <a:solidFill>
            <a:srgbClr val="C0EDB9"/>
          </a:solidFill>
        </p:spPr>
      </p:sp>
      <p:grpSp>
        <p:nvGrpSpPr>
          <p:cNvPr id="3" name="Group 3"/>
          <p:cNvGrpSpPr/>
          <p:nvPr/>
        </p:nvGrpSpPr>
        <p:grpSpPr>
          <a:xfrm>
            <a:off x="1028700" y="7072281"/>
            <a:ext cx="2867928" cy="1817221"/>
            <a:chOff x="0" y="0"/>
            <a:chExt cx="3823905" cy="2422961"/>
          </a:xfrm>
        </p:grpSpPr>
        <p:sp>
          <p:nvSpPr>
            <p:cNvPr id="4" name="AutoShape 4"/>
            <p:cNvSpPr/>
            <p:nvPr/>
          </p:nvSpPr>
          <p:spPr>
            <a:xfrm>
              <a:off x="0" y="0"/>
              <a:ext cx="1044803" cy="144381"/>
            </a:xfrm>
            <a:prstGeom prst="rect">
              <a:avLst/>
            </a:prstGeom>
            <a:solidFill>
              <a:srgbClr val="541970"/>
            </a:solidFill>
          </p:spPr>
        </p:sp>
        <p:sp>
          <p:nvSpPr>
            <p:cNvPr id="5" name="TextBox 5"/>
            <p:cNvSpPr txBox="1"/>
            <p:nvPr/>
          </p:nvSpPr>
          <p:spPr>
            <a:xfrm>
              <a:off x="0" y="722752"/>
              <a:ext cx="3823905" cy="1700209"/>
            </a:xfrm>
            <a:prstGeom prst="rect">
              <a:avLst/>
            </a:prstGeom>
          </p:spPr>
          <p:txBody>
            <a:bodyPr wrap="square" lIns="0" tIns="0" rIns="0" bIns="0" rtlCol="0" anchor="t">
              <a:spAutoFit/>
            </a:bodyPr>
            <a:lstStyle/>
            <a:p>
              <a:pPr algn="l">
                <a:lnSpc>
                  <a:spcPts val="3363"/>
                </a:lnSpc>
                <a:spcBef>
                  <a:spcPct val="0"/>
                </a:spcBef>
              </a:pPr>
              <a:r>
                <a:rPr lang="en-US" sz="2402" b="1" dirty="0">
                  <a:solidFill>
                    <a:srgbClr val="541970"/>
                  </a:solidFill>
                  <a:latin typeface="Montserrat Medium"/>
                  <a:ea typeface="Montserrat Medium"/>
                  <a:cs typeface="Montserrat Medium"/>
                  <a:sym typeface="Montserrat Medium"/>
                </a:rPr>
                <a:t>Presented by:</a:t>
              </a:r>
              <a:br>
                <a:rPr lang="en-US" sz="2402" dirty="0">
                  <a:solidFill>
                    <a:srgbClr val="541970"/>
                  </a:solidFill>
                  <a:latin typeface="Montserrat Medium"/>
                  <a:ea typeface="Montserrat Medium"/>
                  <a:cs typeface="Montserrat Medium"/>
                  <a:sym typeface="Montserrat Medium"/>
                </a:rPr>
              </a:br>
              <a:r>
                <a:rPr lang="en-US" sz="2402" dirty="0">
                  <a:solidFill>
                    <a:srgbClr val="541970"/>
                  </a:solidFill>
                  <a:latin typeface="Montserrat Medium"/>
                  <a:ea typeface="Montserrat Medium"/>
                  <a:cs typeface="Montserrat Medium"/>
                  <a:sym typeface="Montserrat Medium"/>
                </a:rPr>
                <a:t>The Workaholics Team</a:t>
              </a:r>
            </a:p>
          </p:txBody>
        </p:sp>
      </p:grpSp>
      <p:sp>
        <p:nvSpPr>
          <p:cNvPr id="6" name="Freeform 6"/>
          <p:cNvSpPr/>
          <p:nvPr/>
        </p:nvSpPr>
        <p:spPr>
          <a:xfrm>
            <a:off x="8999984" y="3415308"/>
            <a:ext cx="8798025" cy="6444413"/>
          </a:xfrm>
          <a:custGeom>
            <a:avLst/>
            <a:gdLst/>
            <a:ahLst/>
            <a:cxnLst/>
            <a:rect l="l" t="t" r="r" b="b"/>
            <a:pathLst>
              <a:path w="8798025" h="6444413">
                <a:moveTo>
                  <a:pt x="0" y="0"/>
                </a:moveTo>
                <a:lnTo>
                  <a:pt x="8798025" y="0"/>
                </a:lnTo>
                <a:lnTo>
                  <a:pt x="8798025" y="6444413"/>
                </a:lnTo>
                <a:lnTo>
                  <a:pt x="0" y="644441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2513755" y="1467966"/>
            <a:ext cx="13260490" cy="1666231"/>
          </a:xfrm>
          <a:prstGeom prst="rect">
            <a:avLst/>
          </a:prstGeom>
        </p:spPr>
        <p:txBody>
          <a:bodyPr wrap="square" lIns="0" tIns="0" rIns="0" bIns="0" rtlCol="0" anchor="t">
            <a:spAutoFit/>
          </a:bodyPr>
          <a:lstStyle/>
          <a:p>
            <a:pPr algn="l">
              <a:lnSpc>
                <a:spcPts val="12779"/>
              </a:lnSpc>
            </a:pPr>
            <a:r>
              <a:rPr lang="en-US" sz="11832" dirty="0">
                <a:solidFill>
                  <a:srgbClr val="541970"/>
                </a:solidFill>
                <a:latin typeface="Montserrat Bold"/>
                <a:ea typeface="Montserrat Bold"/>
                <a:cs typeface="Montserrat Bold"/>
                <a:sym typeface="Montserrat Bold"/>
              </a:rPr>
              <a:t>The Workaholics</a:t>
            </a:r>
          </a:p>
        </p:txBody>
      </p:sp>
      <p:sp>
        <p:nvSpPr>
          <p:cNvPr id="8" name="Freeform 27"/>
          <p:cNvSpPr/>
          <p:nvPr/>
        </p:nvSpPr>
        <p:spPr>
          <a:xfrm>
            <a:off x="0" y="-718"/>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4" cstate="print"/>
            <a:stretch>
              <a:fillRect l="-42729" r="-44892"/>
            </a:stretch>
          </a:blipFill>
        </p:spPr>
      </p:sp>
      <p:pic>
        <p:nvPicPr>
          <p:cNvPr id="11" name="Picture 10">
            <a:extLst>
              <a:ext uri="{FF2B5EF4-FFF2-40B4-BE49-F238E27FC236}">
                <a16:creationId xmlns:a16="http://schemas.microsoft.com/office/drawing/2014/main" id="{EA5E108C-CD08-2FA2-2F28-0D647171C8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sp>
        <p:nvSpPr>
          <p:cNvPr id="12" name="TextBox 11">
            <a:extLst>
              <a:ext uri="{FF2B5EF4-FFF2-40B4-BE49-F238E27FC236}">
                <a16:creationId xmlns:a16="http://schemas.microsoft.com/office/drawing/2014/main" id="{4E6A4261-F252-30D4-01D8-0E3FD96FD321}"/>
              </a:ext>
            </a:extLst>
          </p:cNvPr>
          <p:cNvSpPr txBox="1"/>
          <p:nvPr/>
        </p:nvSpPr>
        <p:spPr>
          <a:xfrm>
            <a:off x="451702" y="5143500"/>
            <a:ext cx="3887627" cy="1569660"/>
          </a:xfrm>
          <a:prstGeom prst="rect">
            <a:avLst/>
          </a:prstGeom>
          <a:noFill/>
        </p:spPr>
        <p:txBody>
          <a:bodyPr wrap="square">
            <a:spAutoFit/>
          </a:bodyPr>
          <a:lstStyle/>
          <a:p>
            <a:r>
              <a:rPr lang="en-US" sz="3200" dirty="0">
                <a:solidFill>
                  <a:srgbClr val="541970"/>
                </a:solidFill>
                <a:latin typeface="Times New Roman"/>
                <a:ea typeface="Times New Roman"/>
                <a:cs typeface="Times New Roman"/>
                <a:sym typeface="Times New Roman"/>
              </a:rPr>
              <a:t>Cryptography Simulation with mbedTLS/OpenSSL</a:t>
            </a:r>
            <a:endParaRPr lang="en-IN"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7">
            <a:extLst>
              <a:ext uri="{FF2B5EF4-FFF2-40B4-BE49-F238E27FC236}">
                <a16:creationId xmlns:a16="http://schemas.microsoft.com/office/drawing/2014/main" id="{6C014047-649E-5E2F-11BB-415A8DDB97B6}"/>
              </a:ext>
            </a:extLst>
          </p:cNvPr>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2" cstate="print"/>
            <a:stretch>
              <a:fillRect l="-42729" r="-44892"/>
            </a:stretch>
          </a:blipFill>
        </p:spPr>
      </p:sp>
      <p:pic>
        <p:nvPicPr>
          <p:cNvPr id="3" name="Picture 2">
            <a:extLst>
              <a:ext uri="{FF2B5EF4-FFF2-40B4-BE49-F238E27FC236}">
                <a16:creationId xmlns:a16="http://schemas.microsoft.com/office/drawing/2014/main" id="{B6428BC2-8B4C-34F8-4370-706D95D79A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sp>
        <p:nvSpPr>
          <p:cNvPr id="5" name="TextBox 4">
            <a:extLst>
              <a:ext uri="{FF2B5EF4-FFF2-40B4-BE49-F238E27FC236}">
                <a16:creationId xmlns:a16="http://schemas.microsoft.com/office/drawing/2014/main" id="{6C9003DC-2AA6-6F5B-AEA7-53F44E8AA425}"/>
              </a:ext>
            </a:extLst>
          </p:cNvPr>
          <p:cNvSpPr txBox="1"/>
          <p:nvPr/>
        </p:nvSpPr>
        <p:spPr>
          <a:xfrm>
            <a:off x="4319464" y="253957"/>
            <a:ext cx="9144000" cy="1195199"/>
          </a:xfrm>
          <a:prstGeom prst="rect">
            <a:avLst/>
          </a:prstGeom>
          <a:noFill/>
        </p:spPr>
        <p:txBody>
          <a:bodyPr wrap="square">
            <a:spAutoFit/>
          </a:bodyPr>
          <a:lstStyle/>
          <a:p>
            <a:pPr algn="l">
              <a:lnSpc>
                <a:spcPts val="8640"/>
              </a:lnSpc>
            </a:pPr>
            <a:r>
              <a:rPr lang="en-US" sz="7200" dirty="0">
                <a:solidFill>
                  <a:srgbClr val="541970"/>
                </a:solidFill>
                <a:latin typeface="Montserrat Semi-Bold" panose="020B0604020202020204" charset="0"/>
                <a:ea typeface="Times New Roman Semi-Bold"/>
                <a:cs typeface="Times New Roman Semi-Bold"/>
                <a:sym typeface="Times New Roman Semi-Bold"/>
              </a:rPr>
              <a:t>CODE STRUCTURE</a:t>
            </a:r>
          </a:p>
        </p:txBody>
      </p:sp>
      <p:pic>
        <p:nvPicPr>
          <p:cNvPr id="7" name="Picture 6">
            <a:extLst>
              <a:ext uri="{FF2B5EF4-FFF2-40B4-BE49-F238E27FC236}">
                <a16:creationId xmlns:a16="http://schemas.microsoft.com/office/drawing/2014/main" id="{6D956D9F-5706-D17A-DCF8-C876AFC13C93}"/>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brightnessContrast bright="-20000"/>
                    </a14:imgEffect>
                  </a14:imgLayer>
                </a14:imgProps>
              </a:ext>
            </a:extLst>
          </a:blip>
          <a:srcRect l="4141"/>
          <a:stretch/>
        </p:blipFill>
        <p:spPr>
          <a:xfrm>
            <a:off x="752306" y="1685527"/>
            <a:ext cx="16783387" cy="8039945"/>
          </a:xfrm>
          <a:prstGeom prst="rect">
            <a:avLst/>
          </a:prstGeom>
        </p:spPr>
      </p:pic>
    </p:spTree>
    <p:extLst>
      <p:ext uri="{BB962C8B-B14F-4D97-AF65-F5344CB8AC3E}">
        <p14:creationId xmlns:p14="http://schemas.microsoft.com/office/powerpoint/2010/main" val="196848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55468" y="85257"/>
            <a:ext cx="9577064" cy="976036"/>
          </a:xfrm>
          <a:prstGeom prst="rect">
            <a:avLst/>
          </a:prstGeom>
        </p:spPr>
        <p:txBody>
          <a:bodyPr wrap="square" lIns="0" tIns="0" rIns="0" bIns="0" rtlCol="0" anchor="t">
            <a:spAutoFit/>
          </a:bodyPr>
          <a:lstStyle/>
          <a:p>
            <a:pPr algn="ctr">
              <a:lnSpc>
                <a:spcPts val="8640"/>
              </a:lnSpc>
            </a:pPr>
            <a:r>
              <a:rPr lang="en-US" sz="4700" dirty="0">
                <a:solidFill>
                  <a:srgbClr val="541970"/>
                </a:solidFill>
                <a:latin typeface="Montserrat Semi-Bold"/>
                <a:ea typeface="Montserrat Semi-Bold"/>
                <a:cs typeface="Montserrat Semi-Bold"/>
                <a:sym typeface="Montserrat Semi-Bold"/>
              </a:rPr>
              <a:t>ARCHITECTURE DIAGRAM</a:t>
            </a:r>
          </a:p>
        </p:txBody>
      </p:sp>
      <p:sp>
        <p:nvSpPr>
          <p:cNvPr id="3" name="AutoShape 3"/>
          <p:cNvSpPr/>
          <p:nvPr/>
        </p:nvSpPr>
        <p:spPr>
          <a:xfrm>
            <a:off x="0" y="9378186"/>
            <a:ext cx="18288000" cy="908814"/>
          </a:xfrm>
          <a:prstGeom prst="rect">
            <a:avLst/>
          </a:prstGeom>
          <a:solidFill>
            <a:srgbClr val="C0EDB9"/>
          </a:solidFill>
        </p:spPr>
      </p:sp>
      <p:sp>
        <p:nvSpPr>
          <p:cNvPr id="4"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2" cstate="print"/>
            <a:stretch>
              <a:fillRect l="-42729" r="-44892"/>
            </a:stretch>
          </a:blipFill>
        </p:spPr>
      </p:sp>
      <p:pic>
        <p:nvPicPr>
          <p:cNvPr id="6" name="Picture 5">
            <a:extLst>
              <a:ext uri="{FF2B5EF4-FFF2-40B4-BE49-F238E27FC236}">
                <a16:creationId xmlns:a16="http://schemas.microsoft.com/office/drawing/2014/main" id="{930CEB1F-B451-B7B5-1ACA-49EB9FFF6A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pic>
        <p:nvPicPr>
          <p:cNvPr id="5" name="Picture 4">
            <a:extLst>
              <a:ext uri="{FF2B5EF4-FFF2-40B4-BE49-F238E27FC236}">
                <a16:creationId xmlns:a16="http://schemas.microsoft.com/office/drawing/2014/main" id="{333EB3A5-B165-21DF-0CC0-7FDBCB037DF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51"/>
          <a:stretch/>
        </p:blipFill>
        <p:spPr bwMode="auto">
          <a:xfrm>
            <a:off x="3599384" y="1093365"/>
            <a:ext cx="10858643" cy="919363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883" y="-15452"/>
            <a:ext cx="18250244" cy="10626281"/>
          </a:xfrm>
          <a:prstGeom prst="rect">
            <a:avLst/>
          </a:prstGeom>
          <a:solidFill>
            <a:srgbClr val="541970"/>
          </a:solidFill>
        </p:spPr>
        <p:txBody>
          <a:bodyPr/>
          <a:lstStyle/>
          <a:p>
            <a:pPr algn="ctr"/>
            <a:endParaRPr lang="en-US" sz="4700" dirty="0">
              <a:solidFill>
                <a:schemeClr val="bg1"/>
              </a:solidFill>
              <a:latin typeface="Montserrat Semi-Bold"/>
              <a:ea typeface="Montserrat Semi-Bold"/>
              <a:cs typeface="Montserrat Semi-Bold"/>
              <a:sym typeface="Montserrat Semi-Bold"/>
            </a:endParaRPr>
          </a:p>
        </p:txBody>
      </p:sp>
      <p:sp>
        <p:nvSpPr>
          <p:cNvPr id="4" name="Freeform 4"/>
          <p:cNvSpPr/>
          <p:nvPr/>
        </p:nvSpPr>
        <p:spPr>
          <a:xfrm rot="502131">
            <a:off x="15487482" y="6997461"/>
            <a:ext cx="2860666" cy="3467474"/>
          </a:xfrm>
          <a:custGeom>
            <a:avLst/>
            <a:gdLst/>
            <a:ahLst/>
            <a:cxnLst/>
            <a:rect l="l" t="t" r="r" b="b"/>
            <a:pathLst>
              <a:path w="2860666" h="3467474">
                <a:moveTo>
                  <a:pt x="0" y="0"/>
                </a:moveTo>
                <a:lnTo>
                  <a:pt x="2860666" y="0"/>
                </a:lnTo>
                <a:lnTo>
                  <a:pt x="2860666" y="3467474"/>
                </a:lnTo>
                <a:lnTo>
                  <a:pt x="0" y="3467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4" cstate="print"/>
            <a:stretch>
              <a:fillRect l="-42729" r="-44892"/>
            </a:stretch>
          </a:blipFill>
        </p:spPr>
      </p:sp>
      <p:pic>
        <p:nvPicPr>
          <p:cNvPr id="10" name="Picture 9">
            <a:extLst>
              <a:ext uri="{FF2B5EF4-FFF2-40B4-BE49-F238E27FC236}">
                <a16:creationId xmlns:a16="http://schemas.microsoft.com/office/drawing/2014/main" id="{0F4FC8A0-2CF3-680F-CE05-0E13DEE54F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sp>
        <p:nvSpPr>
          <p:cNvPr id="9" name="TextBox 8">
            <a:extLst>
              <a:ext uri="{FF2B5EF4-FFF2-40B4-BE49-F238E27FC236}">
                <a16:creationId xmlns:a16="http://schemas.microsoft.com/office/drawing/2014/main" id="{E0129BD7-2579-C54D-BFFB-BB654AE640FA}"/>
              </a:ext>
            </a:extLst>
          </p:cNvPr>
          <p:cNvSpPr txBox="1"/>
          <p:nvPr/>
        </p:nvSpPr>
        <p:spPr>
          <a:xfrm>
            <a:off x="2458636" y="155745"/>
            <a:ext cx="11941948" cy="1538883"/>
          </a:xfrm>
          <a:prstGeom prst="rect">
            <a:avLst/>
          </a:prstGeom>
          <a:noFill/>
        </p:spPr>
        <p:txBody>
          <a:bodyPr wrap="square" rtlCol="0">
            <a:spAutoFit/>
          </a:bodyPr>
          <a:lstStyle/>
          <a:p>
            <a:pPr algn="ctr"/>
            <a:r>
              <a:rPr lang="en-US" sz="4700" dirty="0">
                <a:solidFill>
                  <a:schemeClr val="bg1"/>
                </a:solidFill>
                <a:latin typeface="Montserrat Semi-Bold"/>
                <a:ea typeface="Montserrat Semi-Bold"/>
                <a:cs typeface="Montserrat Semi-Bold"/>
                <a:sym typeface="Montserrat Semi-Bold"/>
              </a:rPr>
              <a:t>TEAM MEMBERS</a:t>
            </a:r>
          </a:p>
          <a:p>
            <a:pPr algn="ctr"/>
            <a:r>
              <a:rPr lang="en-US" sz="4700" dirty="0">
                <a:solidFill>
                  <a:schemeClr val="bg1"/>
                </a:solidFill>
                <a:latin typeface="Montserrat Semi-Bold"/>
                <a:ea typeface="Montserrat Semi-Bold"/>
                <a:cs typeface="Montserrat Semi-Bold"/>
                <a:sym typeface="Montserrat Semi-Bold"/>
              </a:rPr>
              <a:t>AND CONTRIBUTIONS</a:t>
            </a:r>
          </a:p>
        </p:txBody>
      </p:sp>
      <p:sp>
        <p:nvSpPr>
          <p:cNvPr id="11" name="TextBox 10">
            <a:extLst>
              <a:ext uri="{FF2B5EF4-FFF2-40B4-BE49-F238E27FC236}">
                <a16:creationId xmlns:a16="http://schemas.microsoft.com/office/drawing/2014/main" id="{44AC558D-75FE-32F1-84B8-78F61C18AD6C}"/>
              </a:ext>
            </a:extLst>
          </p:cNvPr>
          <p:cNvSpPr txBox="1"/>
          <p:nvPr/>
        </p:nvSpPr>
        <p:spPr>
          <a:xfrm>
            <a:off x="1727176" y="1865826"/>
            <a:ext cx="14041560" cy="8912762"/>
          </a:xfrm>
          <a:prstGeom prst="rect">
            <a:avLst/>
          </a:prstGeom>
          <a:noFill/>
        </p:spPr>
        <p:txBody>
          <a:bodyPr wrap="square" rtlCol="0">
            <a:spAutoFit/>
          </a:bodyPr>
          <a:lstStyle/>
          <a:p>
            <a:pPr>
              <a:lnSpc>
                <a:spcPct val="150000"/>
              </a:lnSpc>
              <a:spcAft>
                <a:spcPts val="800"/>
              </a:spcAft>
            </a:pPr>
            <a:r>
              <a:rPr lang="en-IN" sz="2200" b="1" dirty="0">
                <a:solidFill>
                  <a:schemeClr val="bg1"/>
                </a:solidFill>
                <a:effectLst/>
                <a:latin typeface="Times New Roman Semi-Bold" panose="020B0604020202020204" charset="0"/>
                <a:ea typeface="Times New Roman" panose="02020603050405020304" pitchFamily="18" charset="0"/>
              </a:rPr>
              <a:t>VIPPAGUNTA HIMACHARITHA</a:t>
            </a:r>
          </a:p>
          <a:p>
            <a:pPr>
              <a:lnSpc>
                <a:spcPct val="150000"/>
              </a:lnSpc>
              <a:spcAft>
                <a:spcPts val="800"/>
              </a:spcAft>
            </a:pPr>
            <a:r>
              <a:rPr lang="en-IN" sz="2200" b="1" dirty="0">
                <a:solidFill>
                  <a:schemeClr val="bg1"/>
                </a:solidFill>
                <a:effectLst/>
                <a:latin typeface="Times New Roman Semi-Bold" panose="020B0604020202020204" charset="0"/>
                <a:ea typeface="Times New Roman" panose="02020603050405020304" pitchFamily="18" charset="0"/>
              </a:rPr>
              <a:t> - As a team leader, I Designed the overall architecture of the project and I also contributed my part by managing, communicating and motivating my team members along with the sprints of the project.  </a:t>
            </a:r>
            <a:endParaRPr lang="en-IN" sz="2200" b="1" dirty="0">
              <a:solidFill>
                <a:schemeClr val="bg1"/>
              </a:solidFill>
              <a:latin typeface="Times New Roman Semi-Bold" panose="020B0604020202020204" charset="0"/>
              <a:ea typeface="Times New Roman" panose="02020603050405020304" pitchFamily="18" charset="0"/>
            </a:endParaRPr>
          </a:p>
          <a:p>
            <a:pPr>
              <a:lnSpc>
                <a:spcPct val="150000"/>
              </a:lnSpc>
              <a:spcAft>
                <a:spcPts val="800"/>
              </a:spcAft>
            </a:pPr>
            <a:r>
              <a:rPr lang="en-IN" sz="2200" b="1" dirty="0">
                <a:solidFill>
                  <a:schemeClr val="bg1"/>
                </a:solidFill>
                <a:effectLst/>
                <a:latin typeface="Times New Roman Semi-Bold" panose="020B0604020202020204" charset="0"/>
                <a:ea typeface="Times New Roman" panose="02020603050405020304" pitchFamily="18" charset="0"/>
              </a:rPr>
              <a:t>PAVANA MADDIREDDY </a:t>
            </a:r>
          </a:p>
          <a:p>
            <a:pPr>
              <a:lnSpc>
                <a:spcPct val="150000"/>
              </a:lnSpc>
              <a:spcAft>
                <a:spcPts val="800"/>
              </a:spcAft>
            </a:pPr>
            <a:r>
              <a:rPr lang="en-IN" sz="2200" b="1" dirty="0">
                <a:solidFill>
                  <a:schemeClr val="bg1"/>
                </a:solidFill>
                <a:latin typeface="Times New Roman Semi-Bold" panose="020B0604020202020204" charset="0"/>
                <a:ea typeface="Times New Roman" panose="02020603050405020304" pitchFamily="18" charset="0"/>
              </a:rPr>
              <a:t>- As a team member, I developed the crypto wrapper using OpenSSL and test cryptographic functionalities(ex: AES-GCM, RSA, SHA-256,DH)</a:t>
            </a:r>
          </a:p>
          <a:p>
            <a:pPr>
              <a:lnSpc>
                <a:spcPct val="150000"/>
              </a:lnSpc>
              <a:spcAft>
                <a:spcPts val="800"/>
              </a:spcAft>
            </a:pPr>
            <a:r>
              <a:rPr lang="en-IN" sz="2200" b="1" dirty="0">
                <a:solidFill>
                  <a:schemeClr val="bg1"/>
                </a:solidFill>
                <a:effectLst/>
                <a:latin typeface="Times New Roman Semi-Bold" panose="020B0604020202020204" charset="0"/>
                <a:ea typeface="Times New Roman" panose="02020603050405020304" pitchFamily="18" charset="0"/>
              </a:rPr>
              <a:t>PUTTA VENKATA PUSHPA </a:t>
            </a:r>
          </a:p>
          <a:p>
            <a:pPr>
              <a:lnSpc>
                <a:spcPct val="150000"/>
              </a:lnSpc>
              <a:spcAft>
                <a:spcPts val="800"/>
              </a:spcAft>
            </a:pPr>
            <a:r>
              <a:rPr lang="en-IN" sz="2200" b="1" dirty="0">
                <a:solidFill>
                  <a:schemeClr val="bg1"/>
                </a:solidFill>
                <a:latin typeface="Times New Roman Semi-Bold" panose="020B0604020202020204" charset="0"/>
                <a:ea typeface="Times New Roman" panose="02020603050405020304" pitchFamily="18" charset="0"/>
              </a:rPr>
              <a:t>- As a team member, I Implemented and managed the socket communication for the client and the server applications. Also, Ensure the cryptographic protocols are secure and efficient. </a:t>
            </a:r>
          </a:p>
          <a:p>
            <a:pPr>
              <a:lnSpc>
                <a:spcPct val="150000"/>
              </a:lnSpc>
              <a:spcAft>
                <a:spcPts val="800"/>
              </a:spcAft>
            </a:pPr>
            <a:r>
              <a:rPr lang="en-IN" sz="2200" b="1" dirty="0">
                <a:solidFill>
                  <a:schemeClr val="bg1"/>
                </a:solidFill>
                <a:effectLst/>
                <a:latin typeface="Times New Roman Semi-Bold" panose="020B0604020202020204" charset="0"/>
                <a:ea typeface="Times New Roman" panose="02020603050405020304" pitchFamily="18" charset="0"/>
              </a:rPr>
              <a:t>ARIGELA YASHASWINI</a:t>
            </a:r>
          </a:p>
          <a:p>
            <a:pPr>
              <a:lnSpc>
                <a:spcPct val="150000"/>
              </a:lnSpc>
              <a:spcAft>
                <a:spcPts val="800"/>
              </a:spcAft>
            </a:pPr>
            <a:r>
              <a:rPr lang="en-IN" sz="2200" b="1" dirty="0">
                <a:solidFill>
                  <a:schemeClr val="bg1"/>
                </a:solidFill>
                <a:effectLst/>
                <a:latin typeface="Times New Roman Semi-Bold" panose="020B0604020202020204" charset="0"/>
                <a:ea typeface="Times New Roman" panose="02020603050405020304" pitchFamily="18" charset="0"/>
              </a:rPr>
              <a:t> - </a:t>
            </a:r>
            <a:r>
              <a:rPr lang="en-IN" sz="2200" b="1" dirty="0">
                <a:solidFill>
                  <a:schemeClr val="bg1"/>
                </a:solidFill>
                <a:latin typeface="Times New Roman Semi-Bold" panose="020B0604020202020204" charset="0"/>
                <a:ea typeface="Times New Roman" panose="02020603050405020304" pitchFamily="18" charset="0"/>
              </a:rPr>
              <a:t>As a team member, I ensured reliable and secure network communication over UDP and monitored network traffic by analysing it using Wireshark. Also, Troubleshoot and resolve any network related issues.</a:t>
            </a:r>
          </a:p>
          <a:p>
            <a:pPr>
              <a:lnSpc>
                <a:spcPct val="150000"/>
              </a:lnSpc>
              <a:spcAft>
                <a:spcPts val="800"/>
              </a:spcAft>
            </a:pPr>
            <a:r>
              <a:rPr lang="en-IN" sz="2200" b="1" dirty="0">
                <a:solidFill>
                  <a:schemeClr val="bg1"/>
                </a:solidFill>
                <a:effectLst/>
                <a:latin typeface="Times New Roman Semi-Bold" panose="020B0604020202020204" charset="0"/>
                <a:ea typeface="Times New Roman" panose="02020603050405020304" pitchFamily="18" charset="0"/>
              </a:rPr>
              <a:t>MINI GADHIRAJU </a:t>
            </a:r>
          </a:p>
          <a:p>
            <a:pPr>
              <a:lnSpc>
                <a:spcPct val="150000"/>
              </a:lnSpc>
              <a:spcAft>
                <a:spcPts val="800"/>
              </a:spcAft>
            </a:pPr>
            <a:r>
              <a:rPr lang="en-IN" sz="2200" b="1" dirty="0">
                <a:solidFill>
                  <a:schemeClr val="bg1"/>
                </a:solidFill>
                <a:latin typeface="Times New Roman Semi-Bold" panose="020B0604020202020204" charset="0"/>
                <a:ea typeface="Times New Roman" panose="02020603050405020304" pitchFamily="18" charset="0"/>
              </a:rPr>
              <a:t>- As a team member, I provided support for certificate management by generating certificates, signing certificates and verifying them. </a:t>
            </a:r>
            <a:endParaRPr lang="en-IN" sz="2200" b="1" dirty="0">
              <a:solidFill>
                <a:schemeClr val="bg1"/>
              </a:solidFill>
              <a:effectLst/>
              <a:latin typeface="Times New Roman Semi-Bold" panose="020B0604020202020204" charset="0"/>
              <a:ea typeface="Times New Roman" panose="02020603050405020304" pitchFamily="18" charset="0"/>
            </a:endParaRPr>
          </a:p>
        </p:txBody>
      </p:sp>
    </p:spTree>
    <p:extLst>
      <p:ext uri="{BB962C8B-B14F-4D97-AF65-F5344CB8AC3E}">
        <p14:creationId xmlns:p14="http://schemas.microsoft.com/office/powerpoint/2010/main" val="620872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0054229">
            <a:off x="2080885" y="-2719530"/>
            <a:ext cx="14598869" cy="14719596"/>
          </a:xfrm>
          <a:prstGeom prst="rect">
            <a:avLst/>
          </a:prstGeom>
          <a:solidFill>
            <a:schemeClr val="accent4">
              <a:lumMod val="40000"/>
              <a:lumOff val="60000"/>
            </a:schemeClr>
          </a:solidFill>
        </p:spPr>
        <p:txBody>
          <a:bodyPr/>
          <a:lstStyle/>
          <a:p>
            <a:endParaRPr lang="en-IN" dirty="0"/>
          </a:p>
        </p:txBody>
      </p:sp>
      <p:sp>
        <p:nvSpPr>
          <p:cNvPr id="6" name="TextBox 6"/>
          <p:cNvSpPr txBox="1"/>
          <p:nvPr/>
        </p:nvSpPr>
        <p:spPr>
          <a:xfrm>
            <a:off x="4679505" y="719412"/>
            <a:ext cx="7344816" cy="680186"/>
          </a:xfrm>
          <a:prstGeom prst="rect">
            <a:avLst/>
          </a:prstGeom>
        </p:spPr>
        <p:txBody>
          <a:bodyPr wrap="square" lIns="0" tIns="0" rIns="0" bIns="0" rtlCol="0" anchor="t">
            <a:spAutoFit/>
          </a:bodyPr>
          <a:lstStyle/>
          <a:p>
            <a:pPr algn="ctr">
              <a:lnSpc>
                <a:spcPts val="4680"/>
              </a:lnSpc>
              <a:spcBef>
                <a:spcPct val="0"/>
              </a:spcBef>
            </a:pPr>
            <a:r>
              <a:rPr lang="en-US" sz="7200" dirty="0">
                <a:solidFill>
                  <a:srgbClr val="541970"/>
                </a:solidFill>
                <a:latin typeface="Montserrat Semi-Bold" panose="020B0604020202020204" charset="0"/>
                <a:ea typeface="Times New Roman Semi-Bold"/>
                <a:cs typeface="Times New Roman Semi-Bold"/>
                <a:sym typeface="Times New Roman Semi-Bold"/>
              </a:rPr>
              <a:t>DEMO VIDEO</a:t>
            </a:r>
          </a:p>
        </p:txBody>
      </p:sp>
      <p:sp>
        <p:nvSpPr>
          <p:cNvPr id="7"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4" cstate="print"/>
            <a:stretch>
              <a:fillRect l="-42729" r="-44892"/>
            </a:stretch>
          </a:blipFill>
        </p:spPr>
      </p:sp>
      <p:pic>
        <p:nvPicPr>
          <p:cNvPr id="10" name="Picture 9">
            <a:extLst>
              <a:ext uri="{FF2B5EF4-FFF2-40B4-BE49-F238E27FC236}">
                <a16:creationId xmlns:a16="http://schemas.microsoft.com/office/drawing/2014/main" id="{A0433F92-266F-B002-524D-513E360ADA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pic>
        <p:nvPicPr>
          <p:cNvPr id="4" name="Demo Video (1)">
            <a:hlinkClick r:id="" action="ppaction://media"/>
            <a:extLst>
              <a:ext uri="{FF2B5EF4-FFF2-40B4-BE49-F238E27FC236}">
                <a16:creationId xmlns:a16="http://schemas.microsoft.com/office/drawing/2014/main" id="{300BA7C3-5FFB-636F-9F6C-B16EF03012B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92319" y="1759124"/>
            <a:ext cx="15760631" cy="8405670"/>
          </a:xfrm>
          <a:prstGeom prst="rect">
            <a:avLst/>
          </a:prstGeom>
        </p:spPr>
      </p:pic>
    </p:spTree>
    <p:extLst>
      <p:ext uri="{BB962C8B-B14F-4D97-AF65-F5344CB8AC3E}">
        <p14:creationId xmlns:p14="http://schemas.microsoft.com/office/powerpoint/2010/main" val="55744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0083026">
            <a:off x="-2306162" y="-211043"/>
            <a:ext cx="10658966" cy="10479397"/>
          </a:xfrm>
          <a:prstGeom prst="rect">
            <a:avLst/>
          </a:prstGeom>
          <a:solidFill>
            <a:srgbClr val="C0EDB9"/>
          </a:solidFill>
        </p:spPr>
      </p:sp>
      <p:sp>
        <p:nvSpPr>
          <p:cNvPr id="3" name="AutoShape 3"/>
          <p:cNvSpPr/>
          <p:nvPr/>
        </p:nvSpPr>
        <p:spPr>
          <a:xfrm>
            <a:off x="11336828" y="2270697"/>
            <a:ext cx="783603" cy="108286"/>
          </a:xfrm>
          <a:prstGeom prst="rect">
            <a:avLst/>
          </a:prstGeom>
          <a:solidFill>
            <a:srgbClr val="541970"/>
          </a:solidFill>
        </p:spPr>
      </p:sp>
      <p:sp>
        <p:nvSpPr>
          <p:cNvPr id="4" name="TextBox 4"/>
          <p:cNvSpPr txBox="1"/>
          <p:nvPr/>
        </p:nvSpPr>
        <p:spPr>
          <a:xfrm>
            <a:off x="11253886" y="2767236"/>
            <a:ext cx="6170182" cy="6793013"/>
          </a:xfrm>
          <a:prstGeom prst="rect">
            <a:avLst/>
          </a:prstGeom>
        </p:spPr>
        <p:txBody>
          <a:bodyPr lIns="0" tIns="0" rIns="0" bIns="0" rtlCol="0" anchor="t">
            <a:spAutoFit/>
          </a:bodyPr>
          <a:lstStyle/>
          <a:p>
            <a:pPr algn="ctr">
              <a:lnSpc>
                <a:spcPts val="3799"/>
              </a:lnSpc>
            </a:pPr>
            <a:r>
              <a:rPr lang="en-US" sz="2800" dirty="0">
                <a:solidFill>
                  <a:schemeClr val="accent4">
                    <a:lumMod val="75000"/>
                  </a:schemeClr>
                </a:solidFill>
              </a:rPr>
              <a:t>The cryptography simulation tool offers a serves educational purposes by providing a user-friendly and interactive platform that bridges the gap between theoretical knowledge and practical application. It enhances understanding of cybersecurity concepts, providing hands-on experience essential for real-world application. This approach not only enhances understanding of complex cryptographic concepts discussed in this chat but also equips users with practical skills essential for securing digital communications and data integrity in real-world scenarios.</a:t>
            </a:r>
            <a:endParaRPr lang="en-US" sz="2532" dirty="0">
              <a:solidFill>
                <a:schemeClr val="accent4">
                  <a:lumMod val="75000"/>
                </a:schemeClr>
              </a:solidFill>
              <a:latin typeface="Times New Roman"/>
              <a:ea typeface="Times New Roman"/>
              <a:cs typeface="Times New Roman"/>
              <a:sym typeface="Times New Roman"/>
            </a:endParaRPr>
          </a:p>
        </p:txBody>
      </p:sp>
      <p:sp>
        <p:nvSpPr>
          <p:cNvPr id="5" name="Freeform 5"/>
          <p:cNvSpPr/>
          <p:nvPr/>
        </p:nvSpPr>
        <p:spPr>
          <a:xfrm>
            <a:off x="1207302" y="1914036"/>
            <a:ext cx="8111683" cy="6458928"/>
          </a:xfrm>
          <a:custGeom>
            <a:avLst/>
            <a:gdLst/>
            <a:ahLst/>
            <a:cxnLst/>
            <a:rect l="l" t="t" r="r" b="b"/>
            <a:pathLst>
              <a:path w="8111683" h="6458928">
                <a:moveTo>
                  <a:pt x="0" y="0"/>
                </a:moveTo>
                <a:lnTo>
                  <a:pt x="8111683" y="0"/>
                </a:lnTo>
                <a:lnTo>
                  <a:pt x="8111683" y="6458928"/>
                </a:lnTo>
                <a:lnTo>
                  <a:pt x="0" y="645892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p:cNvSpPr txBox="1"/>
          <p:nvPr/>
        </p:nvSpPr>
        <p:spPr>
          <a:xfrm>
            <a:off x="11253886" y="1622672"/>
            <a:ext cx="3749993" cy="674370"/>
          </a:xfrm>
          <a:prstGeom prst="rect">
            <a:avLst/>
          </a:prstGeom>
        </p:spPr>
        <p:txBody>
          <a:bodyPr lIns="0" tIns="0" rIns="0" bIns="0" rtlCol="0" anchor="t">
            <a:spAutoFit/>
          </a:bodyPr>
          <a:lstStyle/>
          <a:p>
            <a:pPr algn="ctr">
              <a:lnSpc>
                <a:spcPts val="4680"/>
              </a:lnSpc>
              <a:spcBef>
                <a:spcPct val="0"/>
              </a:spcBef>
            </a:pPr>
            <a:r>
              <a:rPr lang="en-US" sz="3900" dirty="0">
                <a:solidFill>
                  <a:srgbClr val="541970"/>
                </a:solidFill>
                <a:latin typeface="Times New Roman Semi-Bold"/>
                <a:ea typeface="Times New Roman Semi-Bold"/>
                <a:cs typeface="Times New Roman Semi-Bold"/>
                <a:sym typeface="Times New Roman Semi-Bold"/>
              </a:rPr>
              <a:t>CONCLUSION</a:t>
            </a:r>
          </a:p>
        </p:txBody>
      </p:sp>
      <p:sp>
        <p:nvSpPr>
          <p:cNvPr id="7"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4" cstate="print"/>
            <a:stretch>
              <a:fillRect l="-42729" r="-44892"/>
            </a:stretch>
          </a:blipFill>
        </p:spPr>
      </p:sp>
      <p:pic>
        <p:nvPicPr>
          <p:cNvPr id="10" name="Picture 9">
            <a:extLst>
              <a:ext uri="{FF2B5EF4-FFF2-40B4-BE49-F238E27FC236}">
                <a16:creationId xmlns:a16="http://schemas.microsoft.com/office/drawing/2014/main" id="{A0433F92-266F-B002-524D-513E360ADA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86348" y="1142972"/>
            <a:ext cx="9954948" cy="1156970"/>
          </a:xfrm>
          <a:prstGeom prst="rect">
            <a:avLst/>
          </a:prstGeom>
        </p:spPr>
        <p:txBody>
          <a:bodyPr lIns="0" tIns="0" rIns="0" bIns="0" rtlCol="0" anchor="t">
            <a:spAutoFit/>
          </a:bodyPr>
          <a:lstStyle/>
          <a:p>
            <a:pPr algn="l">
              <a:lnSpc>
                <a:spcPts val="8320"/>
              </a:lnSpc>
            </a:pPr>
            <a:r>
              <a:rPr lang="en-US" sz="6400" dirty="0">
                <a:solidFill>
                  <a:srgbClr val="541970"/>
                </a:solidFill>
                <a:latin typeface="Times New Roman Bold"/>
                <a:ea typeface="Times New Roman Bold"/>
                <a:cs typeface="Times New Roman Bold"/>
                <a:sym typeface="Times New Roman Bold"/>
              </a:rPr>
              <a:t>PROBLEM STATEMENT</a:t>
            </a:r>
          </a:p>
        </p:txBody>
      </p:sp>
      <p:sp>
        <p:nvSpPr>
          <p:cNvPr id="3" name="TextBox 3"/>
          <p:cNvSpPr txBox="1"/>
          <p:nvPr/>
        </p:nvSpPr>
        <p:spPr>
          <a:xfrm>
            <a:off x="7304352" y="4415790"/>
            <a:ext cx="9954948" cy="1680844"/>
          </a:xfrm>
          <a:prstGeom prst="rect">
            <a:avLst/>
          </a:prstGeom>
        </p:spPr>
        <p:txBody>
          <a:bodyPr lIns="0" tIns="0" rIns="0" bIns="0" rtlCol="0" anchor="t">
            <a:spAutoFit/>
          </a:bodyPr>
          <a:lstStyle/>
          <a:p>
            <a:pPr algn="ctr">
              <a:lnSpc>
                <a:spcPts val="6370"/>
              </a:lnSpc>
            </a:pPr>
            <a:r>
              <a:rPr lang="en-US" sz="4900" dirty="0">
                <a:solidFill>
                  <a:srgbClr val="541970"/>
                </a:solidFill>
                <a:latin typeface="Times New Roman"/>
                <a:ea typeface="Times New Roman"/>
                <a:cs typeface="Times New Roman"/>
                <a:sym typeface="Times New Roman"/>
              </a:rPr>
              <a:t>“Cryptography Simulation with mbedTLS/OpenSSL"</a:t>
            </a:r>
          </a:p>
        </p:txBody>
      </p:sp>
      <p:sp>
        <p:nvSpPr>
          <p:cNvPr id="4" name="Freeform 4"/>
          <p:cNvSpPr/>
          <p:nvPr/>
        </p:nvSpPr>
        <p:spPr>
          <a:xfrm>
            <a:off x="0" y="4134526"/>
            <a:ext cx="7787942" cy="6152474"/>
          </a:xfrm>
          <a:custGeom>
            <a:avLst/>
            <a:gdLst/>
            <a:ahLst/>
            <a:cxnLst/>
            <a:rect l="l" t="t" r="r" b="b"/>
            <a:pathLst>
              <a:path w="7787942" h="6152474">
                <a:moveTo>
                  <a:pt x="0" y="0"/>
                </a:moveTo>
                <a:lnTo>
                  <a:pt x="7787942" y="0"/>
                </a:lnTo>
                <a:lnTo>
                  <a:pt x="7787942" y="6152474"/>
                </a:lnTo>
                <a:lnTo>
                  <a:pt x="0" y="615247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4" cstate="print"/>
            <a:stretch>
              <a:fillRect l="-42729" r="-44892"/>
            </a:stretch>
          </a:blipFill>
        </p:spPr>
      </p:sp>
      <p:pic>
        <p:nvPicPr>
          <p:cNvPr id="8" name="Picture 7">
            <a:extLst>
              <a:ext uri="{FF2B5EF4-FFF2-40B4-BE49-F238E27FC236}">
                <a16:creationId xmlns:a16="http://schemas.microsoft.com/office/drawing/2014/main" id="{A5A35F39-66FC-D429-73EB-DF14956A33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81670" y="-71466"/>
            <a:ext cx="3688519" cy="16030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95034" y="0"/>
            <a:ext cx="9892966" cy="10287000"/>
          </a:xfrm>
          <a:prstGeom prst="rect">
            <a:avLst/>
          </a:prstGeom>
          <a:solidFill>
            <a:srgbClr val="541970"/>
          </a:solidFill>
        </p:spPr>
      </p:sp>
      <p:sp>
        <p:nvSpPr>
          <p:cNvPr id="3" name="AutoShape 3"/>
          <p:cNvSpPr/>
          <p:nvPr/>
        </p:nvSpPr>
        <p:spPr>
          <a:xfrm>
            <a:off x="1028700" y="7032417"/>
            <a:ext cx="783603" cy="108286"/>
          </a:xfrm>
          <a:prstGeom prst="rect">
            <a:avLst/>
          </a:prstGeom>
          <a:solidFill>
            <a:srgbClr val="541970"/>
          </a:solidFill>
        </p:spPr>
      </p:sp>
      <p:sp>
        <p:nvSpPr>
          <p:cNvPr id="4" name="Freeform 4"/>
          <p:cNvSpPr/>
          <p:nvPr/>
        </p:nvSpPr>
        <p:spPr>
          <a:xfrm>
            <a:off x="2544447" y="1327076"/>
            <a:ext cx="2860666" cy="3467474"/>
          </a:xfrm>
          <a:custGeom>
            <a:avLst/>
            <a:gdLst/>
            <a:ahLst/>
            <a:cxnLst/>
            <a:rect l="l" t="t" r="r" b="b"/>
            <a:pathLst>
              <a:path w="2860666" h="3467474">
                <a:moveTo>
                  <a:pt x="0" y="0"/>
                </a:moveTo>
                <a:lnTo>
                  <a:pt x="2860666" y="0"/>
                </a:lnTo>
                <a:lnTo>
                  <a:pt x="2860666" y="3467474"/>
                </a:lnTo>
                <a:lnTo>
                  <a:pt x="0" y="3467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434742" y="634895"/>
            <a:ext cx="7824558" cy="9017209"/>
          </a:xfrm>
          <a:custGeom>
            <a:avLst/>
            <a:gdLst/>
            <a:ahLst/>
            <a:cxnLst/>
            <a:rect l="l" t="t" r="r" b="b"/>
            <a:pathLst>
              <a:path w="7824558" h="9017209">
                <a:moveTo>
                  <a:pt x="0" y="0"/>
                </a:moveTo>
                <a:lnTo>
                  <a:pt x="7824558" y="0"/>
                </a:lnTo>
                <a:lnTo>
                  <a:pt x="7824558" y="9017210"/>
                </a:lnTo>
                <a:lnTo>
                  <a:pt x="0" y="9017210"/>
                </a:lnTo>
                <a:lnTo>
                  <a:pt x="0" y="0"/>
                </a:lnTo>
                <a:close/>
              </a:path>
            </a:pathLst>
          </a:custGeom>
          <a:blipFill>
            <a:blip r:embed="rId4"/>
            <a:stretch>
              <a:fillRect l="-8835" r="-8835" b="-10276"/>
            </a:stretch>
          </a:blipFill>
        </p:spPr>
      </p:sp>
      <p:sp>
        <p:nvSpPr>
          <p:cNvPr id="6" name="TextBox 6"/>
          <p:cNvSpPr txBox="1"/>
          <p:nvPr/>
        </p:nvSpPr>
        <p:spPr>
          <a:xfrm>
            <a:off x="815340" y="7216902"/>
            <a:ext cx="6318880" cy="2939415"/>
          </a:xfrm>
          <a:prstGeom prst="rect">
            <a:avLst/>
          </a:prstGeom>
        </p:spPr>
        <p:txBody>
          <a:bodyPr lIns="0" tIns="0" rIns="0" bIns="0" rtlCol="0" anchor="t">
            <a:spAutoFit/>
          </a:bodyPr>
          <a:lstStyle/>
          <a:p>
            <a:pPr marL="561339" lvl="1" indent="-280669" algn="l">
              <a:lnSpc>
                <a:spcPts val="3899"/>
              </a:lnSpc>
              <a:buFont typeface="Arial"/>
              <a:buChar char="•"/>
            </a:pPr>
            <a:r>
              <a:rPr lang="en-US" sz="2599" dirty="0">
                <a:solidFill>
                  <a:srgbClr val="541970"/>
                </a:solidFill>
                <a:latin typeface="Times New Roman Medium"/>
                <a:ea typeface="Times New Roman Medium"/>
                <a:cs typeface="Times New Roman Medium"/>
                <a:sym typeface="Times New Roman Medium"/>
              </a:rPr>
              <a:t>Develop an interactive simulation using C++ and OpenSSL.</a:t>
            </a:r>
          </a:p>
          <a:p>
            <a:pPr marL="561339" lvl="1" indent="-280669" algn="l">
              <a:lnSpc>
                <a:spcPts val="3899"/>
              </a:lnSpc>
              <a:buFont typeface="Arial"/>
              <a:buChar char="•"/>
            </a:pPr>
            <a:r>
              <a:rPr lang="en-US" sz="2599" dirty="0">
                <a:solidFill>
                  <a:srgbClr val="541970"/>
                </a:solidFill>
                <a:latin typeface="Times New Roman Medium"/>
                <a:ea typeface="Times New Roman Medium"/>
                <a:cs typeface="Times New Roman Medium"/>
                <a:sym typeface="Times New Roman Medium"/>
              </a:rPr>
              <a:t>Focus on encryption, decryption, RSA key generation, and cryptographic algorithms.</a:t>
            </a:r>
          </a:p>
          <a:p>
            <a:pPr algn="l">
              <a:lnSpc>
                <a:spcPts val="3899"/>
              </a:lnSpc>
            </a:pPr>
            <a:endParaRPr dirty="0"/>
          </a:p>
        </p:txBody>
      </p:sp>
      <p:sp>
        <p:nvSpPr>
          <p:cNvPr id="7" name="TextBox 7"/>
          <p:cNvSpPr txBox="1"/>
          <p:nvPr/>
        </p:nvSpPr>
        <p:spPr>
          <a:xfrm>
            <a:off x="1028700" y="6242460"/>
            <a:ext cx="6318880" cy="590551"/>
          </a:xfrm>
          <a:prstGeom prst="rect">
            <a:avLst/>
          </a:prstGeom>
        </p:spPr>
        <p:txBody>
          <a:bodyPr lIns="0" tIns="0" rIns="0" bIns="0" rtlCol="0" anchor="t">
            <a:spAutoFit/>
          </a:bodyPr>
          <a:lstStyle/>
          <a:p>
            <a:pPr algn="l">
              <a:lnSpc>
                <a:spcPts val="4499"/>
              </a:lnSpc>
            </a:pPr>
            <a:r>
              <a:rPr lang="en-US" sz="2999">
                <a:solidFill>
                  <a:srgbClr val="541970"/>
                </a:solidFill>
                <a:latin typeface="Times New Roman"/>
                <a:ea typeface="Times New Roman"/>
                <a:cs typeface="Times New Roman"/>
                <a:sym typeface="Times New Roman"/>
              </a:rPr>
              <a:t>OBJECTIVE:</a:t>
            </a:r>
          </a:p>
        </p:txBody>
      </p:sp>
      <p:sp>
        <p:nvSpPr>
          <p:cNvPr id="8"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5" cstate="print"/>
            <a:stretch>
              <a:fillRect l="-42729" r="-44892"/>
            </a:stretch>
          </a:blipFill>
        </p:spPr>
      </p:sp>
      <p:pic>
        <p:nvPicPr>
          <p:cNvPr id="10" name="Picture 9">
            <a:extLst>
              <a:ext uri="{FF2B5EF4-FFF2-40B4-BE49-F238E27FC236}">
                <a16:creationId xmlns:a16="http://schemas.microsoft.com/office/drawing/2014/main" id="{0F4FC8A0-2CF3-680F-CE05-0E13DEE54F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378186"/>
            <a:ext cx="18288000" cy="908814"/>
          </a:xfrm>
          <a:prstGeom prst="rect">
            <a:avLst/>
          </a:prstGeom>
          <a:solidFill>
            <a:srgbClr val="541970"/>
          </a:solid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9144000" y="2996516"/>
            <a:ext cx="8733657" cy="5952935"/>
          </a:xfrm>
          <a:prstGeom prst="rect">
            <a:avLst/>
          </a:prstGeom>
        </p:spPr>
      </p:pic>
      <p:sp>
        <p:nvSpPr>
          <p:cNvPr id="4" name="TextBox 4"/>
          <p:cNvSpPr txBox="1"/>
          <p:nvPr/>
        </p:nvSpPr>
        <p:spPr>
          <a:xfrm>
            <a:off x="3500398" y="428592"/>
            <a:ext cx="10566741" cy="988278"/>
          </a:xfrm>
          <a:prstGeom prst="rect">
            <a:avLst/>
          </a:prstGeom>
        </p:spPr>
        <p:txBody>
          <a:bodyPr lIns="0" tIns="0" rIns="0" bIns="0" rtlCol="0" anchor="t">
            <a:spAutoFit/>
          </a:bodyPr>
          <a:lstStyle/>
          <a:p>
            <a:pPr algn="l">
              <a:lnSpc>
                <a:spcPts val="7062"/>
              </a:lnSpc>
            </a:pPr>
            <a:r>
              <a:rPr lang="en-US" sz="5432" dirty="0">
                <a:solidFill>
                  <a:srgbClr val="541970"/>
                </a:solidFill>
                <a:latin typeface="Times New Roman Bold"/>
                <a:ea typeface="Times New Roman Bold"/>
                <a:cs typeface="Times New Roman Bold"/>
                <a:sym typeface="Times New Roman Bold"/>
              </a:rPr>
              <a:t>Unique Idea Brief (Solution)</a:t>
            </a:r>
          </a:p>
        </p:txBody>
      </p:sp>
      <p:sp>
        <p:nvSpPr>
          <p:cNvPr id="5" name="TextBox 5"/>
          <p:cNvSpPr txBox="1"/>
          <p:nvPr/>
        </p:nvSpPr>
        <p:spPr>
          <a:xfrm>
            <a:off x="389780" y="3968299"/>
            <a:ext cx="8696780" cy="4695388"/>
          </a:xfrm>
          <a:prstGeom prst="rect">
            <a:avLst/>
          </a:prstGeom>
        </p:spPr>
        <p:txBody>
          <a:bodyPr wrap="square" lIns="0" tIns="0" rIns="0" bIns="0" rtlCol="0" anchor="t">
            <a:spAutoFit/>
          </a:bodyPr>
          <a:lstStyle/>
          <a:p>
            <a:pPr algn="l">
              <a:lnSpc>
                <a:spcPts val="4124"/>
              </a:lnSpc>
            </a:pPr>
            <a:r>
              <a:rPr lang="en-US" sz="2800" dirty="0"/>
              <a:t>This project proposes a unique cryptography simulation system with a user-friendly interface, interactive features, and comprehensive educational content </a:t>
            </a:r>
            <a:r>
              <a:rPr lang="en-IN" sz="2800" dirty="0"/>
              <a:t>using mbedTLS or OpenSSL libraries, offering practical experience with cryptographic algorithms and protocols. It also aims to develop a Sigma protocol-based secure voting platform to ensure voter anonymity, vote integrity, and prevent tampering, addressing critical challenges in digital voting security with advanced cryptographic techniques.</a:t>
            </a:r>
            <a:endParaRPr sz="2800" dirty="0"/>
          </a:p>
        </p:txBody>
      </p:sp>
      <p:sp>
        <p:nvSpPr>
          <p:cNvPr id="6" name="TextBox 6"/>
          <p:cNvSpPr txBox="1"/>
          <p:nvPr/>
        </p:nvSpPr>
        <p:spPr>
          <a:xfrm>
            <a:off x="1151112" y="2229862"/>
            <a:ext cx="7451615" cy="2047875"/>
          </a:xfrm>
          <a:prstGeom prst="rect">
            <a:avLst/>
          </a:prstGeom>
        </p:spPr>
        <p:txBody>
          <a:bodyPr lIns="0" tIns="0" rIns="0" bIns="0" rtlCol="0" anchor="t">
            <a:spAutoFit/>
          </a:bodyPr>
          <a:lstStyle/>
          <a:p>
            <a:pPr marL="712491" lvl="1" indent="-356246" algn="l">
              <a:lnSpc>
                <a:spcPts val="3960"/>
              </a:lnSpc>
              <a:buFont typeface="Arial"/>
              <a:buChar char="•"/>
            </a:pPr>
            <a:r>
              <a:rPr lang="en-US" sz="3300" dirty="0">
                <a:solidFill>
                  <a:srgbClr val="541970"/>
                </a:solidFill>
                <a:latin typeface="Times New Roman"/>
                <a:ea typeface="Times New Roman"/>
                <a:cs typeface="Times New Roman"/>
                <a:sym typeface="Times New Roman"/>
              </a:rPr>
              <a:t>Interactive Environment</a:t>
            </a:r>
          </a:p>
          <a:p>
            <a:pPr marL="712491" lvl="1" indent="-356246" algn="l">
              <a:lnSpc>
                <a:spcPts val="3960"/>
              </a:lnSpc>
              <a:buFont typeface="Arial"/>
              <a:buChar char="•"/>
            </a:pPr>
            <a:r>
              <a:rPr lang="en-US" sz="3300" dirty="0">
                <a:solidFill>
                  <a:srgbClr val="541970"/>
                </a:solidFill>
                <a:latin typeface="Times New Roman"/>
                <a:ea typeface="Times New Roman"/>
                <a:cs typeface="Times New Roman"/>
                <a:sym typeface="Times New Roman"/>
              </a:rPr>
              <a:t>Real-World Examples</a:t>
            </a:r>
          </a:p>
          <a:p>
            <a:pPr marL="712491" lvl="1" indent="-356246" algn="l">
              <a:lnSpc>
                <a:spcPts val="3960"/>
              </a:lnSpc>
              <a:buFont typeface="Arial"/>
              <a:buChar char="•"/>
            </a:pPr>
            <a:r>
              <a:rPr lang="en-US" sz="3300" dirty="0">
                <a:solidFill>
                  <a:srgbClr val="541970"/>
                </a:solidFill>
                <a:latin typeface="Times New Roman"/>
                <a:ea typeface="Times New Roman"/>
                <a:cs typeface="Times New Roman"/>
                <a:sym typeface="Times New Roman"/>
              </a:rPr>
              <a:t>Educational Content</a:t>
            </a:r>
          </a:p>
          <a:p>
            <a:pPr algn="l">
              <a:lnSpc>
                <a:spcPts val="3960"/>
              </a:lnSpc>
              <a:spcBef>
                <a:spcPct val="0"/>
              </a:spcBef>
            </a:pPr>
            <a:endParaRPr dirty="0"/>
          </a:p>
        </p:txBody>
      </p:sp>
      <p:sp>
        <p:nvSpPr>
          <p:cNvPr id="7"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5" cstate="print"/>
            <a:stretch>
              <a:fillRect l="-42729" r="-44892"/>
            </a:stretch>
          </a:blipFill>
        </p:spPr>
      </p:sp>
      <p:pic>
        <p:nvPicPr>
          <p:cNvPr id="9" name="Picture 8">
            <a:extLst>
              <a:ext uri="{FF2B5EF4-FFF2-40B4-BE49-F238E27FC236}">
                <a16:creationId xmlns:a16="http://schemas.microsoft.com/office/drawing/2014/main" id="{EC389081-C3A8-ECDB-E906-BA7B63C8A7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14382" y="2214542"/>
            <a:ext cx="893354" cy="123452"/>
          </a:xfrm>
          <a:prstGeom prst="rect">
            <a:avLst/>
          </a:prstGeom>
          <a:solidFill>
            <a:srgbClr val="541970"/>
          </a:solidFill>
        </p:spPr>
      </p:sp>
      <p:sp>
        <p:nvSpPr>
          <p:cNvPr id="3" name="TextBox 3"/>
          <p:cNvSpPr txBox="1"/>
          <p:nvPr/>
        </p:nvSpPr>
        <p:spPr>
          <a:xfrm>
            <a:off x="397331" y="2671999"/>
            <a:ext cx="6200777" cy="5130379"/>
          </a:xfrm>
          <a:prstGeom prst="rect">
            <a:avLst/>
          </a:prstGeom>
        </p:spPr>
        <p:txBody>
          <a:bodyPr lIns="0" tIns="0" rIns="0" bIns="0" rtlCol="0" anchor="t">
            <a:spAutoFit/>
          </a:bodyPr>
          <a:lstStyle/>
          <a:p>
            <a:pPr marL="778185" lvl="1" indent="-457200" algn="l">
              <a:lnSpc>
                <a:spcPts val="5827"/>
              </a:lnSpc>
              <a:buFont typeface="Arial" panose="020B0604020202020204" pitchFamily="34" charset="0"/>
              <a:buChar char="•"/>
            </a:pPr>
            <a:r>
              <a:rPr lang="en-US" sz="2973" dirty="0">
                <a:solidFill>
                  <a:srgbClr val="541970"/>
                </a:solidFill>
                <a:latin typeface="Times New Roman Semi-Bold"/>
                <a:ea typeface="Times New Roman Semi-Bold"/>
                <a:cs typeface="Times New Roman Semi-Bold"/>
                <a:sym typeface="Times New Roman Semi-Bold"/>
              </a:rPr>
              <a:t>Real-Time Simulation</a:t>
            </a:r>
          </a:p>
          <a:p>
            <a:pPr marL="778185" lvl="1" indent="-457200" algn="l">
              <a:lnSpc>
                <a:spcPts val="5827"/>
              </a:lnSpc>
              <a:buFont typeface="Arial" panose="020B0604020202020204" pitchFamily="34" charset="0"/>
              <a:buChar char="•"/>
            </a:pPr>
            <a:r>
              <a:rPr lang="en-US" sz="2973" dirty="0">
                <a:solidFill>
                  <a:srgbClr val="541970"/>
                </a:solidFill>
                <a:latin typeface="Times New Roman Semi-Bold"/>
                <a:ea typeface="Times New Roman Semi-Bold"/>
                <a:cs typeface="Times New Roman Semi-Bold"/>
                <a:sym typeface="Times New Roman Semi-Bold"/>
              </a:rPr>
              <a:t>Interactive Lab Environment</a:t>
            </a:r>
          </a:p>
          <a:p>
            <a:pPr marL="778185" lvl="1" indent="-457200" algn="l">
              <a:lnSpc>
                <a:spcPts val="5827"/>
              </a:lnSpc>
              <a:buFont typeface="Arial" panose="020B0604020202020204" pitchFamily="34" charset="0"/>
              <a:buChar char="•"/>
            </a:pPr>
            <a:r>
              <a:rPr lang="en-US" sz="2973" dirty="0">
                <a:solidFill>
                  <a:srgbClr val="541970"/>
                </a:solidFill>
                <a:latin typeface="Times New Roman Semi-Bold"/>
                <a:ea typeface="Times New Roman Semi-Bold"/>
                <a:cs typeface="Times New Roman Semi-Bold"/>
                <a:sym typeface="Times New Roman Semi-Bold"/>
              </a:rPr>
              <a:t>Scenario-Based Learning</a:t>
            </a:r>
          </a:p>
          <a:p>
            <a:pPr marL="778185" lvl="1" indent="-457200" algn="l">
              <a:lnSpc>
                <a:spcPts val="5827"/>
              </a:lnSpc>
              <a:buFont typeface="Arial" panose="020B0604020202020204" pitchFamily="34" charset="0"/>
              <a:buChar char="•"/>
            </a:pPr>
            <a:r>
              <a:rPr lang="en-US" sz="2973" dirty="0">
                <a:solidFill>
                  <a:srgbClr val="541970"/>
                </a:solidFill>
                <a:latin typeface="Times New Roman Semi-Bold"/>
                <a:ea typeface="Times New Roman Semi-Bold"/>
                <a:cs typeface="Times New Roman Semi-Bold"/>
                <a:sym typeface="Times New Roman Semi-Bold"/>
              </a:rPr>
              <a:t>Error Analysis and Debugging</a:t>
            </a:r>
          </a:p>
          <a:p>
            <a:pPr marL="778185" lvl="1" indent="-457200" algn="l">
              <a:lnSpc>
                <a:spcPts val="5827"/>
              </a:lnSpc>
              <a:buFont typeface="Arial" panose="020B0604020202020204" pitchFamily="34" charset="0"/>
              <a:buChar char="•"/>
            </a:pPr>
            <a:r>
              <a:rPr lang="en-US" sz="2973" dirty="0">
                <a:solidFill>
                  <a:srgbClr val="541970"/>
                </a:solidFill>
                <a:latin typeface="Times New Roman Semi-Bold"/>
                <a:ea typeface="Times New Roman Semi-Bold"/>
                <a:cs typeface="Times New Roman Semi-Bold"/>
                <a:sym typeface="Times New Roman Semi-Bold"/>
              </a:rPr>
              <a:t>Collaboration and Sharing</a:t>
            </a:r>
          </a:p>
          <a:p>
            <a:pPr marL="778185" lvl="1" indent="-457200" algn="l">
              <a:lnSpc>
                <a:spcPts val="5827"/>
              </a:lnSpc>
              <a:buFont typeface="Arial" panose="020B0604020202020204" pitchFamily="34" charset="0"/>
              <a:buChar char="•"/>
            </a:pPr>
            <a:r>
              <a:rPr lang="en-US" sz="2973" dirty="0">
                <a:solidFill>
                  <a:srgbClr val="541970"/>
                </a:solidFill>
                <a:latin typeface="Times New Roman Semi-Bold"/>
                <a:ea typeface="Times New Roman Semi-Bold"/>
                <a:cs typeface="Times New Roman Semi-Bold"/>
                <a:sym typeface="Times New Roman Semi-Bold"/>
              </a:rPr>
              <a:t>Integration with Popular</a:t>
            </a:r>
          </a:p>
          <a:p>
            <a:pPr marL="778185" lvl="1" indent="-457200" algn="l">
              <a:lnSpc>
                <a:spcPts val="5827"/>
              </a:lnSpc>
              <a:buFont typeface="Arial" panose="020B0604020202020204" pitchFamily="34" charset="0"/>
              <a:buChar char="•"/>
            </a:pPr>
            <a:r>
              <a:rPr lang="en-US" sz="2973" dirty="0">
                <a:solidFill>
                  <a:srgbClr val="541970"/>
                </a:solidFill>
                <a:latin typeface="Times New Roman Semi-Bold"/>
                <a:ea typeface="Times New Roman Semi-Bold"/>
                <a:cs typeface="Times New Roman Semi-Bold"/>
                <a:sym typeface="Times New Roman Semi-Bold"/>
              </a:rPr>
              <a:t>Development Environments</a:t>
            </a:r>
          </a:p>
        </p:txBody>
      </p:sp>
      <p:grpSp>
        <p:nvGrpSpPr>
          <p:cNvPr id="4" name="Group 4"/>
          <p:cNvGrpSpPr/>
          <p:nvPr/>
        </p:nvGrpSpPr>
        <p:grpSpPr>
          <a:xfrm>
            <a:off x="7120703" y="204067"/>
            <a:ext cx="11351447" cy="9563181"/>
            <a:chOff x="0" y="0"/>
            <a:chExt cx="15135262" cy="12750908"/>
          </a:xfrm>
        </p:grpSpPr>
        <p:pic>
          <p:nvPicPr>
            <p:cNvPr id="5" name="Picture 5"/>
            <p:cNvPicPr>
              <a:picLocks noChangeAspect="1"/>
            </p:cNvPicPr>
            <p:nvPr/>
          </p:nvPicPr>
          <p:blipFill>
            <a:blip r:embed="rId2">
              <a:alphaModFix amt="32999"/>
            </a:blip>
            <a:srcRect l="1614" r="1614"/>
            <a:stretch>
              <a:fillRect/>
            </a:stretch>
          </p:blipFill>
          <p:spPr>
            <a:xfrm>
              <a:off x="0" y="0"/>
              <a:ext cx="15135262" cy="12750908"/>
            </a:xfrm>
            <a:prstGeom prst="rect">
              <a:avLst/>
            </a:prstGeom>
          </p:spPr>
        </p:pic>
      </p:grpSp>
      <p:sp>
        <p:nvSpPr>
          <p:cNvPr id="6" name="TextBox 6"/>
          <p:cNvSpPr txBox="1"/>
          <p:nvPr/>
        </p:nvSpPr>
        <p:spPr>
          <a:xfrm>
            <a:off x="1643010" y="1071534"/>
            <a:ext cx="8761811" cy="1083289"/>
          </a:xfrm>
          <a:prstGeom prst="rect">
            <a:avLst/>
          </a:prstGeom>
        </p:spPr>
        <p:txBody>
          <a:bodyPr lIns="0" tIns="0" rIns="0" bIns="0" rtlCol="0" anchor="t">
            <a:spAutoFit/>
          </a:bodyPr>
          <a:lstStyle/>
          <a:p>
            <a:pPr algn="l">
              <a:lnSpc>
                <a:spcPts val="8640"/>
              </a:lnSpc>
            </a:pPr>
            <a:r>
              <a:rPr lang="en-US" sz="7200" dirty="0">
                <a:solidFill>
                  <a:srgbClr val="541970"/>
                </a:solidFill>
                <a:latin typeface="Montserrat Semi-Bold"/>
                <a:ea typeface="Montserrat Semi-Bold"/>
                <a:cs typeface="Montserrat Semi-Bold"/>
                <a:sym typeface="Montserrat Semi-Bold"/>
              </a:rPr>
              <a:t>KEY FEATURES</a:t>
            </a:r>
          </a:p>
        </p:txBody>
      </p:sp>
      <p:sp>
        <p:nvSpPr>
          <p:cNvPr id="7"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3" cstate="print"/>
            <a:stretch>
              <a:fillRect l="-42729" r="-44892"/>
            </a:stretch>
          </a:blipFill>
        </p:spPr>
      </p:sp>
      <p:pic>
        <p:nvPicPr>
          <p:cNvPr id="9" name="Picture 8">
            <a:extLst>
              <a:ext uri="{FF2B5EF4-FFF2-40B4-BE49-F238E27FC236}">
                <a16:creationId xmlns:a16="http://schemas.microsoft.com/office/drawing/2014/main" id="{6FD914F1-04C5-ED3C-0EBD-06908C1432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493886" cy="10287000"/>
            <a:chOff x="0" y="0"/>
            <a:chExt cx="8658514" cy="13716000"/>
          </a:xfrm>
        </p:grpSpPr>
        <p:pic>
          <p:nvPicPr>
            <p:cNvPr id="3" name="Picture 3"/>
            <p:cNvPicPr>
              <a:picLocks noChangeAspect="1"/>
            </p:cNvPicPr>
            <p:nvPr/>
          </p:nvPicPr>
          <p:blipFill>
            <a:blip r:embed="rId2"/>
            <a:srcRect l="18436" r="18436"/>
            <a:stretch>
              <a:fillRect/>
            </a:stretch>
          </p:blipFill>
          <p:spPr>
            <a:xfrm>
              <a:off x="0" y="0"/>
              <a:ext cx="8658514" cy="13716000"/>
            </a:xfrm>
            <a:prstGeom prst="rect">
              <a:avLst/>
            </a:prstGeom>
          </p:spPr>
        </p:pic>
      </p:grpSp>
      <p:graphicFrame>
        <p:nvGraphicFramePr>
          <p:cNvPr id="4" name="Table 4"/>
          <p:cNvGraphicFramePr>
            <a:graphicFrameLocks noGrp="1"/>
          </p:cNvGraphicFramePr>
          <p:nvPr/>
        </p:nvGraphicFramePr>
        <p:xfrm>
          <a:off x="6854366" y="1028700"/>
          <a:ext cx="11208643" cy="8229602"/>
        </p:xfrm>
        <a:graphic>
          <a:graphicData uri="http://schemas.openxmlformats.org/drawingml/2006/table">
            <a:tbl>
              <a:tblPr/>
              <a:tblGrid>
                <a:gridCol w="4577019">
                  <a:extLst>
                    <a:ext uri="{9D8B030D-6E8A-4147-A177-3AD203B41FA5}">
                      <a16:colId xmlns:a16="http://schemas.microsoft.com/office/drawing/2014/main" val="20000"/>
                    </a:ext>
                  </a:extLst>
                </a:gridCol>
                <a:gridCol w="6631624">
                  <a:extLst>
                    <a:ext uri="{9D8B030D-6E8A-4147-A177-3AD203B41FA5}">
                      <a16:colId xmlns:a16="http://schemas.microsoft.com/office/drawing/2014/main" val="20001"/>
                    </a:ext>
                  </a:extLst>
                </a:gridCol>
              </a:tblGrid>
              <a:tr h="1292938">
                <a:tc>
                  <a:txBody>
                    <a:bodyPr/>
                    <a:lstStyle/>
                    <a:p>
                      <a:pPr algn="l">
                        <a:lnSpc>
                          <a:spcPts val="3359"/>
                        </a:lnSpc>
                        <a:defRPr/>
                      </a:pPr>
                      <a:r>
                        <a:rPr lang="en-US" sz="2400">
                          <a:solidFill>
                            <a:srgbClr val="000000"/>
                          </a:solidFill>
                          <a:latin typeface="Times New Roman"/>
                          <a:ea typeface="Times New Roman"/>
                          <a:cs typeface="Times New Roman"/>
                          <a:sym typeface="Times New Roman"/>
                        </a:rPr>
                        <a:t>Feature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Description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21752">
                <a:tc>
                  <a:txBody>
                    <a:bodyPr/>
                    <a:lstStyle/>
                    <a:p>
                      <a:pPr algn="l">
                        <a:lnSpc>
                          <a:spcPts val="3359"/>
                        </a:lnSpc>
                        <a:defRPr/>
                      </a:pPr>
                      <a:r>
                        <a:rPr lang="en-US" sz="2400">
                          <a:solidFill>
                            <a:srgbClr val="000000"/>
                          </a:solidFill>
                          <a:latin typeface="Times New Roman"/>
                          <a:ea typeface="Times New Roman"/>
                          <a:cs typeface="Times New Roman"/>
                          <a:sym typeface="Times New Roman"/>
                        </a:rPr>
                        <a:t>Encryption Algorithms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AES, DES, RSA, ECC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21752">
                <a:tc>
                  <a:txBody>
                    <a:bodyPr/>
                    <a:lstStyle/>
                    <a:p>
                      <a:pPr algn="l">
                        <a:lnSpc>
                          <a:spcPts val="3359"/>
                        </a:lnSpc>
                        <a:defRPr/>
                      </a:pPr>
                      <a:r>
                        <a:rPr lang="en-US" sz="2400">
                          <a:solidFill>
                            <a:srgbClr val="000000"/>
                          </a:solidFill>
                          <a:latin typeface="Times New Roman"/>
                          <a:ea typeface="Times New Roman"/>
                          <a:cs typeface="Times New Roman"/>
                          <a:sym typeface="Times New Roman"/>
                        </a:rPr>
                        <a:t>Hashing Algorithms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SHA-256, MD5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21752">
                <a:tc>
                  <a:txBody>
                    <a:bodyPr/>
                    <a:lstStyle/>
                    <a:p>
                      <a:pPr algn="l">
                        <a:lnSpc>
                          <a:spcPts val="3359"/>
                        </a:lnSpc>
                        <a:defRPr/>
                      </a:pPr>
                      <a:r>
                        <a:rPr lang="en-US" sz="2400">
                          <a:solidFill>
                            <a:srgbClr val="000000"/>
                          </a:solidFill>
                          <a:latin typeface="Times New Roman"/>
                          <a:ea typeface="Times New Roman"/>
                          <a:cs typeface="Times New Roman"/>
                          <a:sym typeface="Times New Roman"/>
                        </a:rPr>
                        <a:t>Digital Signatures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RSA, ECC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21752">
                <a:tc>
                  <a:txBody>
                    <a:bodyPr/>
                    <a:lstStyle/>
                    <a:p>
                      <a:pPr algn="l">
                        <a:lnSpc>
                          <a:spcPts val="3359"/>
                        </a:lnSpc>
                        <a:defRPr/>
                      </a:pPr>
                      <a:r>
                        <a:rPr lang="en-US" sz="2400">
                          <a:solidFill>
                            <a:srgbClr val="000000"/>
                          </a:solidFill>
                          <a:latin typeface="Times New Roman"/>
                          <a:ea typeface="Times New Roman"/>
                          <a:cs typeface="Times New Roman"/>
                          <a:sym typeface="Times New Roman"/>
                        </a:rPr>
                        <a:t>Cryptographic Protocols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Times New Roman"/>
                          <a:ea typeface="Times New Roman"/>
                          <a:cs typeface="Times New Roman"/>
                          <a:sym typeface="Times New Roman"/>
                        </a:rPr>
                        <a:t>TLS/SSL, SSH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49656">
                <a:tc>
                  <a:txBody>
                    <a:bodyPr/>
                    <a:lstStyle/>
                    <a:p>
                      <a:pPr algn="l">
                        <a:lnSpc>
                          <a:spcPts val="3359"/>
                        </a:lnSpc>
                        <a:defRPr/>
                      </a:pPr>
                      <a:r>
                        <a:rPr lang="en-US" sz="2400">
                          <a:solidFill>
                            <a:srgbClr val="000000"/>
                          </a:solidFill>
                          <a:latin typeface="Times New Roman"/>
                          <a:ea typeface="Times New Roman"/>
                          <a:cs typeface="Times New Roman"/>
                          <a:sym typeface="Times New Roman"/>
                        </a:rPr>
                        <a:t>Interactive Tools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Times New Roman"/>
                          <a:ea typeface="Times New Roman"/>
                          <a:cs typeface="Times New Roman"/>
                          <a:sym typeface="Times New Roman"/>
                        </a:rPr>
                        <a:t>Encryption/Decryption, Key Generation, Vulnerability Analysis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3" cstate="print"/>
            <a:stretch>
              <a:fillRect l="-42729" r="-44892"/>
            </a:stretch>
          </a:blipFill>
        </p:spPr>
      </p:sp>
      <p:pic>
        <p:nvPicPr>
          <p:cNvPr id="7" name="Picture 6">
            <a:extLst>
              <a:ext uri="{FF2B5EF4-FFF2-40B4-BE49-F238E27FC236}">
                <a16:creationId xmlns:a16="http://schemas.microsoft.com/office/drawing/2014/main" id="{99F65CF9-BDF3-02AC-0641-9D21F16919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58578" y="1738990"/>
            <a:ext cx="1277529" cy="1074081"/>
            <a:chOff x="0" y="0"/>
            <a:chExt cx="336468" cy="282886"/>
          </a:xfrm>
        </p:grpSpPr>
        <p:sp>
          <p:nvSpPr>
            <p:cNvPr id="3" name="Freeform 3"/>
            <p:cNvSpPr/>
            <p:nvPr/>
          </p:nvSpPr>
          <p:spPr>
            <a:xfrm>
              <a:off x="0" y="0"/>
              <a:ext cx="336468" cy="282886"/>
            </a:xfrm>
            <a:custGeom>
              <a:avLst/>
              <a:gdLst/>
              <a:ahLst/>
              <a:cxnLst/>
              <a:rect l="l" t="t" r="r" b="b"/>
              <a:pathLst>
                <a:path w="336468" h="282886">
                  <a:moveTo>
                    <a:pt x="141443" y="0"/>
                  </a:moveTo>
                  <a:lnTo>
                    <a:pt x="195026" y="0"/>
                  </a:lnTo>
                  <a:cubicBezTo>
                    <a:pt x="232539" y="0"/>
                    <a:pt x="268515" y="14902"/>
                    <a:pt x="295041" y="41428"/>
                  </a:cubicBezTo>
                  <a:cubicBezTo>
                    <a:pt x="321566" y="67953"/>
                    <a:pt x="336468" y="103930"/>
                    <a:pt x="336468" y="141443"/>
                  </a:cubicBezTo>
                  <a:lnTo>
                    <a:pt x="336468" y="141443"/>
                  </a:lnTo>
                  <a:cubicBezTo>
                    <a:pt x="336468" y="219559"/>
                    <a:pt x="273142" y="282886"/>
                    <a:pt x="195026" y="282886"/>
                  </a:cubicBezTo>
                  <a:lnTo>
                    <a:pt x="141443" y="282886"/>
                  </a:lnTo>
                  <a:cubicBezTo>
                    <a:pt x="103930" y="282886"/>
                    <a:pt x="67953" y="267984"/>
                    <a:pt x="41428" y="241458"/>
                  </a:cubicBezTo>
                  <a:cubicBezTo>
                    <a:pt x="14902" y="214932"/>
                    <a:pt x="0" y="178956"/>
                    <a:pt x="0" y="141443"/>
                  </a:cubicBezTo>
                  <a:lnTo>
                    <a:pt x="0" y="141443"/>
                  </a:lnTo>
                  <a:cubicBezTo>
                    <a:pt x="0" y="103930"/>
                    <a:pt x="14902" y="67953"/>
                    <a:pt x="41428" y="41428"/>
                  </a:cubicBezTo>
                  <a:cubicBezTo>
                    <a:pt x="67953" y="14902"/>
                    <a:pt x="103930" y="0"/>
                    <a:pt x="141443" y="0"/>
                  </a:cubicBezTo>
                  <a:close/>
                </a:path>
              </a:pathLst>
            </a:custGeom>
            <a:solidFill>
              <a:srgbClr val="E4E6E4"/>
            </a:solidFill>
          </p:spPr>
        </p:sp>
        <p:sp>
          <p:nvSpPr>
            <p:cNvPr id="4" name="TextBox 4"/>
            <p:cNvSpPr txBox="1"/>
            <p:nvPr/>
          </p:nvSpPr>
          <p:spPr>
            <a:xfrm>
              <a:off x="0" y="-114300"/>
              <a:ext cx="336468" cy="397186"/>
            </a:xfrm>
            <a:prstGeom prst="rect">
              <a:avLst/>
            </a:prstGeom>
          </p:spPr>
          <p:txBody>
            <a:bodyPr lIns="50800" tIns="50800" rIns="50800" bIns="50800" rtlCol="0" anchor="ctr"/>
            <a:lstStyle/>
            <a:p>
              <a:pPr algn="ctr">
                <a:lnSpc>
                  <a:spcPts val="6199"/>
                </a:lnSpc>
              </a:pPr>
              <a:r>
                <a:rPr lang="en-US" sz="4132">
                  <a:solidFill>
                    <a:srgbClr val="000000"/>
                  </a:solidFill>
                  <a:latin typeface="Montserrat Medium"/>
                  <a:ea typeface="Montserrat Medium"/>
                  <a:cs typeface="Montserrat Medium"/>
                  <a:sym typeface="Montserrat Medium"/>
                </a:rPr>
                <a:t>1</a:t>
              </a:r>
            </a:p>
          </p:txBody>
        </p:sp>
      </p:grpSp>
      <p:sp>
        <p:nvSpPr>
          <p:cNvPr id="5" name="TextBox 5"/>
          <p:cNvSpPr txBox="1"/>
          <p:nvPr/>
        </p:nvSpPr>
        <p:spPr>
          <a:xfrm>
            <a:off x="5072034" y="214278"/>
            <a:ext cx="7242214" cy="800100"/>
          </a:xfrm>
          <a:prstGeom prst="rect">
            <a:avLst/>
          </a:prstGeom>
        </p:spPr>
        <p:txBody>
          <a:bodyPr lIns="0" tIns="0" rIns="0" bIns="0" rtlCol="0" anchor="t">
            <a:spAutoFit/>
          </a:bodyPr>
          <a:lstStyle/>
          <a:p>
            <a:pPr algn="ctr">
              <a:lnSpc>
                <a:spcPts val="6363"/>
              </a:lnSpc>
              <a:spcBef>
                <a:spcPct val="0"/>
              </a:spcBef>
            </a:pPr>
            <a:r>
              <a:rPr lang="en-US" sz="5303" dirty="0">
                <a:solidFill>
                  <a:srgbClr val="541970"/>
                </a:solidFill>
                <a:latin typeface="Montserrat Semi-Bold" panose="020B0604020202020204" charset="0"/>
                <a:ea typeface="Montserrat Bold"/>
                <a:cs typeface="Montserrat Bold"/>
                <a:sym typeface="Montserrat Bold"/>
              </a:rPr>
              <a:t>PROCESS</a:t>
            </a:r>
            <a:r>
              <a:rPr lang="en-US" sz="5303" dirty="0">
                <a:solidFill>
                  <a:srgbClr val="541970"/>
                </a:solidFill>
                <a:latin typeface="Montserrat Bold"/>
                <a:ea typeface="Montserrat Bold"/>
                <a:cs typeface="Montserrat Bold"/>
                <a:sym typeface="Montserrat Bold"/>
              </a:rPr>
              <a:t> FLOW</a:t>
            </a:r>
          </a:p>
        </p:txBody>
      </p:sp>
      <p:sp>
        <p:nvSpPr>
          <p:cNvPr id="6" name="AutoShape 6"/>
          <p:cNvSpPr/>
          <p:nvPr/>
        </p:nvSpPr>
        <p:spPr>
          <a:xfrm>
            <a:off x="6627747" y="2427112"/>
            <a:ext cx="1230831" cy="0"/>
          </a:xfrm>
          <a:prstGeom prst="line">
            <a:avLst/>
          </a:prstGeom>
          <a:ln w="38100" cap="flat">
            <a:solidFill>
              <a:srgbClr val="000000"/>
            </a:solidFill>
            <a:prstDash val="solid"/>
            <a:headEnd type="none" w="sm" len="sm"/>
            <a:tailEnd type="none" w="sm" len="sm"/>
          </a:ln>
        </p:spPr>
      </p:sp>
      <p:sp>
        <p:nvSpPr>
          <p:cNvPr id="7" name="AutoShape 7"/>
          <p:cNvSpPr/>
          <p:nvPr/>
        </p:nvSpPr>
        <p:spPr>
          <a:xfrm>
            <a:off x="8493396" y="1029112"/>
            <a:ext cx="15787" cy="729697"/>
          </a:xfrm>
          <a:prstGeom prst="line">
            <a:avLst/>
          </a:prstGeom>
          <a:ln w="38100" cap="flat">
            <a:solidFill>
              <a:srgbClr val="000000"/>
            </a:solidFill>
            <a:prstDash val="solid"/>
            <a:headEnd type="none" w="sm" len="sm"/>
            <a:tailEnd type="none" w="sm" len="sm"/>
          </a:ln>
        </p:spPr>
      </p:sp>
      <p:sp>
        <p:nvSpPr>
          <p:cNvPr id="8" name="TextBox 8"/>
          <p:cNvSpPr txBox="1"/>
          <p:nvPr/>
        </p:nvSpPr>
        <p:spPr>
          <a:xfrm>
            <a:off x="776166" y="1478940"/>
            <a:ext cx="5566305" cy="2486025"/>
          </a:xfrm>
          <a:prstGeom prst="rect">
            <a:avLst/>
          </a:prstGeom>
        </p:spPr>
        <p:txBody>
          <a:bodyPr lIns="0" tIns="0" rIns="0" bIns="0" rtlCol="0" anchor="t">
            <a:spAutoFit/>
          </a:bodyPr>
          <a:lstStyle/>
          <a:p>
            <a:pPr algn="ctr">
              <a:lnSpc>
                <a:spcPts val="2467"/>
              </a:lnSpc>
            </a:pPr>
            <a:r>
              <a:rPr lang="en-US" sz="2055" dirty="0">
                <a:solidFill>
                  <a:srgbClr val="541970"/>
                </a:solidFill>
                <a:latin typeface="Times New Roman Bold"/>
                <a:ea typeface="Times New Roman Bold"/>
                <a:cs typeface="Times New Roman Bold"/>
                <a:sym typeface="Times New Roman Bold"/>
              </a:rPr>
              <a:t>Initialization</a:t>
            </a:r>
          </a:p>
          <a:p>
            <a:pPr algn="ctr">
              <a:lnSpc>
                <a:spcPts val="2467"/>
              </a:lnSpc>
            </a:pPr>
            <a:endParaRPr dirty="0"/>
          </a:p>
          <a:p>
            <a:pPr algn="l">
              <a:lnSpc>
                <a:spcPts val="2467"/>
              </a:lnSpc>
            </a:pPr>
            <a:r>
              <a:rPr lang="en-US" sz="2055" dirty="0">
                <a:solidFill>
                  <a:srgbClr val="541970"/>
                </a:solidFill>
                <a:latin typeface="Times New Roman Semi-Bold"/>
                <a:ea typeface="Times New Roman Semi-Bold"/>
                <a:cs typeface="Times New Roman Semi-Bold"/>
                <a:sym typeface="Times New Roman Semi-Bold"/>
              </a:rPr>
              <a:t>The simulation begins by initializing the mbedTLS and OpenSSL libraries, setting up the necessary cryptographic context and configurations.</a:t>
            </a:r>
          </a:p>
          <a:p>
            <a:pPr algn="ctr">
              <a:lnSpc>
                <a:spcPts val="4851"/>
              </a:lnSpc>
              <a:spcBef>
                <a:spcPct val="0"/>
              </a:spcBef>
            </a:pPr>
            <a:endParaRPr dirty="0"/>
          </a:p>
        </p:txBody>
      </p:sp>
      <p:sp>
        <p:nvSpPr>
          <p:cNvPr id="9" name="AutoShape 9"/>
          <p:cNvSpPr/>
          <p:nvPr/>
        </p:nvSpPr>
        <p:spPr>
          <a:xfrm flipV="1">
            <a:off x="8493396" y="2813071"/>
            <a:ext cx="3947" cy="674638"/>
          </a:xfrm>
          <a:prstGeom prst="line">
            <a:avLst/>
          </a:prstGeom>
          <a:ln w="38100" cap="flat">
            <a:solidFill>
              <a:srgbClr val="000000"/>
            </a:solidFill>
            <a:prstDash val="solid"/>
            <a:headEnd type="none" w="sm" len="sm"/>
            <a:tailEnd type="none" w="sm" len="sm"/>
          </a:ln>
        </p:spPr>
      </p:sp>
      <p:grpSp>
        <p:nvGrpSpPr>
          <p:cNvPr id="10" name="Group 10"/>
          <p:cNvGrpSpPr/>
          <p:nvPr/>
        </p:nvGrpSpPr>
        <p:grpSpPr>
          <a:xfrm>
            <a:off x="7850685" y="3487709"/>
            <a:ext cx="1285422" cy="1005769"/>
            <a:chOff x="0" y="0"/>
            <a:chExt cx="338547" cy="264894"/>
          </a:xfrm>
        </p:grpSpPr>
        <p:sp>
          <p:nvSpPr>
            <p:cNvPr id="11" name="Freeform 11"/>
            <p:cNvSpPr/>
            <p:nvPr/>
          </p:nvSpPr>
          <p:spPr>
            <a:xfrm>
              <a:off x="0" y="0"/>
              <a:ext cx="338547" cy="264894"/>
            </a:xfrm>
            <a:custGeom>
              <a:avLst/>
              <a:gdLst/>
              <a:ahLst/>
              <a:cxnLst/>
              <a:rect l="l" t="t" r="r" b="b"/>
              <a:pathLst>
                <a:path w="338547" h="264894">
                  <a:moveTo>
                    <a:pt x="132447" y="0"/>
                  </a:moveTo>
                  <a:lnTo>
                    <a:pt x="206100" y="0"/>
                  </a:lnTo>
                  <a:cubicBezTo>
                    <a:pt x="279249" y="0"/>
                    <a:pt x="338547" y="59299"/>
                    <a:pt x="338547" y="132447"/>
                  </a:cubicBezTo>
                  <a:lnTo>
                    <a:pt x="338547" y="132447"/>
                  </a:lnTo>
                  <a:cubicBezTo>
                    <a:pt x="338547" y="167574"/>
                    <a:pt x="324593" y="201263"/>
                    <a:pt x="299754" y="226101"/>
                  </a:cubicBezTo>
                  <a:cubicBezTo>
                    <a:pt x="274916" y="250940"/>
                    <a:pt x="241227" y="264894"/>
                    <a:pt x="206100" y="264894"/>
                  </a:cubicBezTo>
                  <a:lnTo>
                    <a:pt x="132447" y="264894"/>
                  </a:lnTo>
                  <a:cubicBezTo>
                    <a:pt x="97320" y="264894"/>
                    <a:pt x="63631" y="250940"/>
                    <a:pt x="38793" y="226101"/>
                  </a:cubicBezTo>
                  <a:cubicBezTo>
                    <a:pt x="13954" y="201263"/>
                    <a:pt x="0" y="167574"/>
                    <a:pt x="0" y="132447"/>
                  </a:cubicBezTo>
                  <a:lnTo>
                    <a:pt x="0" y="132447"/>
                  </a:lnTo>
                  <a:cubicBezTo>
                    <a:pt x="0" y="97320"/>
                    <a:pt x="13954" y="63631"/>
                    <a:pt x="38793" y="38793"/>
                  </a:cubicBezTo>
                  <a:cubicBezTo>
                    <a:pt x="63631" y="13954"/>
                    <a:pt x="97320" y="0"/>
                    <a:pt x="132447" y="0"/>
                  </a:cubicBezTo>
                  <a:close/>
                </a:path>
              </a:pathLst>
            </a:custGeom>
            <a:solidFill>
              <a:srgbClr val="E4E6E4"/>
            </a:solidFill>
          </p:spPr>
        </p:sp>
        <p:sp>
          <p:nvSpPr>
            <p:cNvPr id="12" name="TextBox 12"/>
            <p:cNvSpPr txBox="1"/>
            <p:nvPr/>
          </p:nvSpPr>
          <p:spPr>
            <a:xfrm>
              <a:off x="0" y="-114300"/>
              <a:ext cx="338547" cy="379194"/>
            </a:xfrm>
            <a:prstGeom prst="rect">
              <a:avLst/>
            </a:prstGeom>
          </p:spPr>
          <p:txBody>
            <a:bodyPr lIns="50800" tIns="50800" rIns="50800" bIns="50800" rtlCol="0" anchor="ctr"/>
            <a:lstStyle/>
            <a:p>
              <a:pPr algn="ctr">
                <a:lnSpc>
                  <a:spcPts val="6199"/>
                </a:lnSpc>
              </a:pPr>
              <a:r>
                <a:rPr lang="en-US" sz="4132">
                  <a:solidFill>
                    <a:srgbClr val="000000"/>
                  </a:solidFill>
                  <a:latin typeface="Montserrat Medium"/>
                  <a:ea typeface="Montserrat Medium"/>
                  <a:cs typeface="Montserrat Medium"/>
                  <a:sym typeface="Montserrat Medium"/>
                </a:rPr>
                <a:t>2</a:t>
              </a:r>
            </a:p>
          </p:txBody>
        </p:sp>
      </p:grpSp>
      <p:sp>
        <p:nvSpPr>
          <p:cNvPr id="13" name="AutoShape 13"/>
          <p:cNvSpPr/>
          <p:nvPr/>
        </p:nvSpPr>
        <p:spPr>
          <a:xfrm>
            <a:off x="9136107" y="4009644"/>
            <a:ext cx="1230831" cy="0"/>
          </a:xfrm>
          <a:prstGeom prst="line">
            <a:avLst/>
          </a:prstGeom>
          <a:ln w="38100" cap="flat">
            <a:solidFill>
              <a:srgbClr val="000000"/>
            </a:solidFill>
            <a:prstDash val="solid"/>
            <a:headEnd type="none" w="sm" len="sm"/>
            <a:tailEnd type="none" w="sm" len="sm"/>
          </a:ln>
        </p:spPr>
      </p:sp>
      <p:sp>
        <p:nvSpPr>
          <p:cNvPr id="14" name="TextBox 14"/>
          <p:cNvSpPr txBox="1"/>
          <p:nvPr/>
        </p:nvSpPr>
        <p:spPr>
          <a:xfrm>
            <a:off x="10679699" y="3171699"/>
            <a:ext cx="6047894" cy="1571625"/>
          </a:xfrm>
          <a:prstGeom prst="rect">
            <a:avLst/>
          </a:prstGeom>
        </p:spPr>
        <p:txBody>
          <a:bodyPr lIns="0" tIns="0" rIns="0" bIns="0" rtlCol="0" anchor="t">
            <a:spAutoFit/>
          </a:bodyPr>
          <a:lstStyle/>
          <a:p>
            <a:pPr algn="ctr">
              <a:lnSpc>
                <a:spcPts val="2472"/>
              </a:lnSpc>
              <a:spcBef>
                <a:spcPct val="0"/>
              </a:spcBef>
            </a:pPr>
            <a:r>
              <a:rPr lang="en-US" sz="2060">
                <a:solidFill>
                  <a:srgbClr val="541970"/>
                </a:solidFill>
                <a:latin typeface="Times New Roman Bold"/>
                <a:ea typeface="Times New Roman Bold"/>
                <a:cs typeface="Times New Roman Bold"/>
                <a:sym typeface="Times New Roman Bold"/>
              </a:rPr>
              <a:t>Algorithm Selection</a:t>
            </a:r>
          </a:p>
          <a:p>
            <a:pPr algn="just">
              <a:lnSpc>
                <a:spcPts val="2472"/>
              </a:lnSpc>
              <a:spcBef>
                <a:spcPct val="0"/>
              </a:spcBef>
            </a:pPr>
            <a:endParaRPr/>
          </a:p>
          <a:p>
            <a:pPr algn="just">
              <a:lnSpc>
                <a:spcPts val="2472"/>
              </a:lnSpc>
              <a:spcBef>
                <a:spcPct val="0"/>
              </a:spcBef>
            </a:pPr>
            <a:r>
              <a:rPr lang="en-US" sz="2060">
                <a:solidFill>
                  <a:srgbClr val="541970"/>
                </a:solidFill>
                <a:latin typeface="Times New Roman Semi-Bold"/>
                <a:ea typeface="Times New Roman Semi-Bold"/>
                <a:cs typeface="Times New Roman Semi-Bold"/>
                <a:sym typeface="Times New Roman Semi-Bold"/>
              </a:rPr>
              <a:t>Users will have the ability to select a specific cryptographic algorithm from a list of available options, such as AES, RSA, or SHA-256.</a:t>
            </a:r>
          </a:p>
        </p:txBody>
      </p:sp>
      <p:grpSp>
        <p:nvGrpSpPr>
          <p:cNvPr id="15" name="Group 15"/>
          <p:cNvGrpSpPr/>
          <p:nvPr/>
        </p:nvGrpSpPr>
        <p:grpSpPr>
          <a:xfrm>
            <a:off x="7866471" y="6851798"/>
            <a:ext cx="1285422" cy="1005769"/>
            <a:chOff x="0" y="0"/>
            <a:chExt cx="338547" cy="264894"/>
          </a:xfrm>
        </p:grpSpPr>
        <p:sp>
          <p:nvSpPr>
            <p:cNvPr id="16" name="Freeform 16"/>
            <p:cNvSpPr/>
            <p:nvPr/>
          </p:nvSpPr>
          <p:spPr>
            <a:xfrm>
              <a:off x="0" y="0"/>
              <a:ext cx="338547" cy="264894"/>
            </a:xfrm>
            <a:custGeom>
              <a:avLst/>
              <a:gdLst/>
              <a:ahLst/>
              <a:cxnLst/>
              <a:rect l="l" t="t" r="r" b="b"/>
              <a:pathLst>
                <a:path w="338547" h="264894">
                  <a:moveTo>
                    <a:pt x="132447" y="0"/>
                  </a:moveTo>
                  <a:lnTo>
                    <a:pt x="206100" y="0"/>
                  </a:lnTo>
                  <a:cubicBezTo>
                    <a:pt x="279249" y="0"/>
                    <a:pt x="338547" y="59299"/>
                    <a:pt x="338547" y="132447"/>
                  </a:cubicBezTo>
                  <a:lnTo>
                    <a:pt x="338547" y="132447"/>
                  </a:lnTo>
                  <a:cubicBezTo>
                    <a:pt x="338547" y="167574"/>
                    <a:pt x="324593" y="201263"/>
                    <a:pt x="299754" y="226101"/>
                  </a:cubicBezTo>
                  <a:cubicBezTo>
                    <a:pt x="274916" y="250940"/>
                    <a:pt x="241227" y="264894"/>
                    <a:pt x="206100" y="264894"/>
                  </a:cubicBezTo>
                  <a:lnTo>
                    <a:pt x="132447" y="264894"/>
                  </a:lnTo>
                  <a:cubicBezTo>
                    <a:pt x="97320" y="264894"/>
                    <a:pt x="63631" y="250940"/>
                    <a:pt x="38793" y="226101"/>
                  </a:cubicBezTo>
                  <a:cubicBezTo>
                    <a:pt x="13954" y="201263"/>
                    <a:pt x="0" y="167574"/>
                    <a:pt x="0" y="132447"/>
                  </a:cubicBezTo>
                  <a:lnTo>
                    <a:pt x="0" y="132447"/>
                  </a:lnTo>
                  <a:cubicBezTo>
                    <a:pt x="0" y="97320"/>
                    <a:pt x="13954" y="63631"/>
                    <a:pt x="38793" y="38793"/>
                  </a:cubicBezTo>
                  <a:cubicBezTo>
                    <a:pt x="63631" y="13954"/>
                    <a:pt x="97320" y="0"/>
                    <a:pt x="132447" y="0"/>
                  </a:cubicBezTo>
                  <a:close/>
                </a:path>
              </a:pathLst>
            </a:custGeom>
            <a:solidFill>
              <a:srgbClr val="E4E6E4"/>
            </a:solidFill>
          </p:spPr>
        </p:sp>
        <p:sp>
          <p:nvSpPr>
            <p:cNvPr id="17" name="TextBox 17"/>
            <p:cNvSpPr txBox="1"/>
            <p:nvPr/>
          </p:nvSpPr>
          <p:spPr>
            <a:xfrm>
              <a:off x="0" y="-114300"/>
              <a:ext cx="338547" cy="379194"/>
            </a:xfrm>
            <a:prstGeom prst="rect">
              <a:avLst/>
            </a:prstGeom>
          </p:spPr>
          <p:txBody>
            <a:bodyPr lIns="50800" tIns="50800" rIns="50800" bIns="50800" rtlCol="0" anchor="ctr"/>
            <a:lstStyle/>
            <a:p>
              <a:pPr algn="ctr">
                <a:lnSpc>
                  <a:spcPts val="6199"/>
                </a:lnSpc>
              </a:pPr>
              <a:r>
                <a:rPr lang="en-US" sz="4132">
                  <a:solidFill>
                    <a:srgbClr val="000000"/>
                  </a:solidFill>
                  <a:latin typeface="Montserrat Medium"/>
                  <a:ea typeface="Montserrat Medium"/>
                  <a:cs typeface="Montserrat Medium"/>
                  <a:sym typeface="Montserrat Medium"/>
                </a:rPr>
                <a:t>4</a:t>
              </a:r>
            </a:p>
          </p:txBody>
        </p:sp>
      </p:grpSp>
      <p:grpSp>
        <p:nvGrpSpPr>
          <p:cNvPr id="18" name="Group 18"/>
          <p:cNvGrpSpPr/>
          <p:nvPr/>
        </p:nvGrpSpPr>
        <p:grpSpPr>
          <a:xfrm>
            <a:off x="7866471" y="5169754"/>
            <a:ext cx="1285422" cy="1005769"/>
            <a:chOff x="0" y="0"/>
            <a:chExt cx="338547" cy="264894"/>
          </a:xfrm>
        </p:grpSpPr>
        <p:sp>
          <p:nvSpPr>
            <p:cNvPr id="19" name="Freeform 19"/>
            <p:cNvSpPr/>
            <p:nvPr/>
          </p:nvSpPr>
          <p:spPr>
            <a:xfrm>
              <a:off x="0" y="0"/>
              <a:ext cx="338547" cy="264894"/>
            </a:xfrm>
            <a:custGeom>
              <a:avLst/>
              <a:gdLst/>
              <a:ahLst/>
              <a:cxnLst/>
              <a:rect l="l" t="t" r="r" b="b"/>
              <a:pathLst>
                <a:path w="338547" h="264894">
                  <a:moveTo>
                    <a:pt x="132447" y="0"/>
                  </a:moveTo>
                  <a:lnTo>
                    <a:pt x="206100" y="0"/>
                  </a:lnTo>
                  <a:cubicBezTo>
                    <a:pt x="279249" y="0"/>
                    <a:pt x="338547" y="59299"/>
                    <a:pt x="338547" y="132447"/>
                  </a:cubicBezTo>
                  <a:lnTo>
                    <a:pt x="338547" y="132447"/>
                  </a:lnTo>
                  <a:cubicBezTo>
                    <a:pt x="338547" y="167574"/>
                    <a:pt x="324593" y="201263"/>
                    <a:pt x="299754" y="226101"/>
                  </a:cubicBezTo>
                  <a:cubicBezTo>
                    <a:pt x="274916" y="250940"/>
                    <a:pt x="241227" y="264894"/>
                    <a:pt x="206100" y="264894"/>
                  </a:cubicBezTo>
                  <a:lnTo>
                    <a:pt x="132447" y="264894"/>
                  </a:lnTo>
                  <a:cubicBezTo>
                    <a:pt x="97320" y="264894"/>
                    <a:pt x="63631" y="250940"/>
                    <a:pt x="38793" y="226101"/>
                  </a:cubicBezTo>
                  <a:cubicBezTo>
                    <a:pt x="13954" y="201263"/>
                    <a:pt x="0" y="167574"/>
                    <a:pt x="0" y="132447"/>
                  </a:cubicBezTo>
                  <a:lnTo>
                    <a:pt x="0" y="132447"/>
                  </a:lnTo>
                  <a:cubicBezTo>
                    <a:pt x="0" y="97320"/>
                    <a:pt x="13954" y="63631"/>
                    <a:pt x="38793" y="38793"/>
                  </a:cubicBezTo>
                  <a:cubicBezTo>
                    <a:pt x="63631" y="13954"/>
                    <a:pt x="97320" y="0"/>
                    <a:pt x="132447" y="0"/>
                  </a:cubicBezTo>
                  <a:close/>
                </a:path>
              </a:pathLst>
            </a:custGeom>
            <a:solidFill>
              <a:srgbClr val="E4E6E4"/>
            </a:solidFill>
          </p:spPr>
        </p:sp>
        <p:sp>
          <p:nvSpPr>
            <p:cNvPr id="20" name="TextBox 20"/>
            <p:cNvSpPr txBox="1"/>
            <p:nvPr/>
          </p:nvSpPr>
          <p:spPr>
            <a:xfrm>
              <a:off x="0" y="-114300"/>
              <a:ext cx="338547" cy="379194"/>
            </a:xfrm>
            <a:prstGeom prst="rect">
              <a:avLst/>
            </a:prstGeom>
          </p:spPr>
          <p:txBody>
            <a:bodyPr lIns="50800" tIns="50800" rIns="50800" bIns="50800" rtlCol="0" anchor="ctr"/>
            <a:lstStyle/>
            <a:p>
              <a:pPr algn="ctr">
                <a:lnSpc>
                  <a:spcPts val="6199"/>
                </a:lnSpc>
              </a:pPr>
              <a:r>
                <a:rPr lang="en-US" sz="4132">
                  <a:solidFill>
                    <a:srgbClr val="000000"/>
                  </a:solidFill>
                  <a:latin typeface="Montserrat Medium"/>
                  <a:ea typeface="Montserrat Medium"/>
                  <a:cs typeface="Montserrat Medium"/>
                  <a:sym typeface="Montserrat Medium"/>
                </a:rPr>
                <a:t>3</a:t>
              </a:r>
            </a:p>
          </p:txBody>
        </p:sp>
      </p:grpSp>
      <p:grpSp>
        <p:nvGrpSpPr>
          <p:cNvPr id="21" name="Group 21"/>
          <p:cNvGrpSpPr/>
          <p:nvPr/>
        </p:nvGrpSpPr>
        <p:grpSpPr>
          <a:xfrm>
            <a:off x="7866471" y="8533842"/>
            <a:ext cx="1285422" cy="1005769"/>
            <a:chOff x="0" y="0"/>
            <a:chExt cx="338547" cy="264894"/>
          </a:xfrm>
        </p:grpSpPr>
        <p:sp>
          <p:nvSpPr>
            <p:cNvPr id="22" name="Freeform 22"/>
            <p:cNvSpPr/>
            <p:nvPr/>
          </p:nvSpPr>
          <p:spPr>
            <a:xfrm>
              <a:off x="0" y="0"/>
              <a:ext cx="338547" cy="264894"/>
            </a:xfrm>
            <a:custGeom>
              <a:avLst/>
              <a:gdLst/>
              <a:ahLst/>
              <a:cxnLst/>
              <a:rect l="l" t="t" r="r" b="b"/>
              <a:pathLst>
                <a:path w="338547" h="264894">
                  <a:moveTo>
                    <a:pt x="132447" y="0"/>
                  </a:moveTo>
                  <a:lnTo>
                    <a:pt x="206100" y="0"/>
                  </a:lnTo>
                  <a:cubicBezTo>
                    <a:pt x="279249" y="0"/>
                    <a:pt x="338547" y="59299"/>
                    <a:pt x="338547" y="132447"/>
                  </a:cubicBezTo>
                  <a:lnTo>
                    <a:pt x="338547" y="132447"/>
                  </a:lnTo>
                  <a:cubicBezTo>
                    <a:pt x="338547" y="167574"/>
                    <a:pt x="324593" y="201263"/>
                    <a:pt x="299754" y="226101"/>
                  </a:cubicBezTo>
                  <a:cubicBezTo>
                    <a:pt x="274916" y="250940"/>
                    <a:pt x="241227" y="264894"/>
                    <a:pt x="206100" y="264894"/>
                  </a:cubicBezTo>
                  <a:lnTo>
                    <a:pt x="132447" y="264894"/>
                  </a:lnTo>
                  <a:cubicBezTo>
                    <a:pt x="97320" y="264894"/>
                    <a:pt x="63631" y="250940"/>
                    <a:pt x="38793" y="226101"/>
                  </a:cubicBezTo>
                  <a:cubicBezTo>
                    <a:pt x="13954" y="201263"/>
                    <a:pt x="0" y="167574"/>
                    <a:pt x="0" y="132447"/>
                  </a:cubicBezTo>
                  <a:lnTo>
                    <a:pt x="0" y="132447"/>
                  </a:lnTo>
                  <a:cubicBezTo>
                    <a:pt x="0" y="97320"/>
                    <a:pt x="13954" y="63631"/>
                    <a:pt x="38793" y="38793"/>
                  </a:cubicBezTo>
                  <a:cubicBezTo>
                    <a:pt x="63631" y="13954"/>
                    <a:pt x="97320" y="0"/>
                    <a:pt x="132447" y="0"/>
                  </a:cubicBezTo>
                  <a:close/>
                </a:path>
              </a:pathLst>
            </a:custGeom>
            <a:solidFill>
              <a:srgbClr val="E4E6E4"/>
            </a:solidFill>
          </p:spPr>
        </p:sp>
        <p:sp>
          <p:nvSpPr>
            <p:cNvPr id="23" name="TextBox 23"/>
            <p:cNvSpPr txBox="1"/>
            <p:nvPr/>
          </p:nvSpPr>
          <p:spPr>
            <a:xfrm>
              <a:off x="0" y="-114300"/>
              <a:ext cx="338547" cy="379194"/>
            </a:xfrm>
            <a:prstGeom prst="rect">
              <a:avLst/>
            </a:prstGeom>
          </p:spPr>
          <p:txBody>
            <a:bodyPr lIns="50800" tIns="50800" rIns="50800" bIns="50800" rtlCol="0" anchor="ctr"/>
            <a:lstStyle/>
            <a:p>
              <a:pPr algn="ctr">
                <a:lnSpc>
                  <a:spcPts val="6199"/>
                </a:lnSpc>
              </a:pPr>
              <a:r>
                <a:rPr lang="en-US" sz="4132">
                  <a:solidFill>
                    <a:srgbClr val="000000"/>
                  </a:solidFill>
                  <a:latin typeface="Montserrat Medium"/>
                  <a:ea typeface="Montserrat Medium"/>
                  <a:cs typeface="Montserrat Medium"/>
                  <a:sym typeface="Montserrat Medium"/>
                </a:rPr>
                <a:t>5</a:t>
              </a:r>
            </a:p>
          </p:txBody>
        </p:sp>
      </p:grpSp>
      <p:sp>
        <p:nvSpPr>
          <p:cNvPr id="24" name="AutoShape 24"/>
          <p:cNvSpPr/>
          <p:nvPr/>
        </p:nvSpPr>
        <p:spPr>
          <a:xfrm flipV="1">
            <a:off x="8530205" y="6175634"/>
            <a:ext cx="3947" cy="674638"/>
          </a:xfrm>
          <a:prstGeom prst="line">
            <a:avLst/>
          </a:prstGeom>
          <a:ln w="38100" cap="flat">
            <a:solidFill>
              <a:srgbClr val="000000"/>
            </a:solidFill>
            <a:prstDash val="solid"/>
            <a:headEnd type="none" w="sm" len="sm"/>
            <a:tailEnd type="none" w="sm" len="sm"/>
          </a:ln>
        </p:spPr>
      </p:sp>
      <p:sp>
        <p:nvSpPr>
          <p:cNvPr id="25" name="AutoShape 25"/>
          <p:cNvSpPr/>
          <p:nvPr/>
        </p:nvSpPr>
        <p:spPr>
          <a:xfrm flipV="1">
            <a:off x="8507209" y="4495004"/>
            <a:ext cx="3947" cy="674638"/>
          </a:xfrm>
          <a:prstGeom prst="line">
            <a:avLst/>
          </a:prstGeom>
          <a:ln w="38100" cap="flat">
            <a:solidFill>
              <a:srgbClr val="000000"/>
            </a:solidFill>
            <a:prstDash val="solid"/>
            <a:headEnd type="none" w="sm" len="sm"/>
            <a:tailEnd type="none" w="sm" len="sm"/>
          </a:ln>
        </p:spPr>
      </p:sp>
      <p:sp>
        <p:nvSpPr>
          <p:cNvPr id="26" name="AutoShape 26"/>
          <p:cNvSpPr/>
          <p:nvPr/>
        </p:nvSpPr>
        <p:spPr>
          <a:xfrm flipV="1">
            <a:off x="8470399" y="7859093"/>
            <a:ext cx="3947" cy="674638"/>
          </a:xfrm>
          <a:prstGeom prst="line">
            <a:avLst/>
          </a:prstGeom>
          <a:ln w="38100" cap="flat">
            <a:solidFill>
              <a:srgbClr val="000000"/>
            </a:solidFill>
            <a:prstDash val="solid"/>
            <a:headEnd type="none" w="sm" len="sm"/>
            <a:tailEnd type="none" w="sm" len="sm"/>
          </a:ln>
        </p:spPr>
      </p:sp>
      <p:sp>
        <p:nvSpPr>
          <p:cNvPr id="27" name="TextBox 27"/>
          <p:cNvSpPr txBox="1"/>
          <p:nvPr/>
        </p:nvSpPr>
        <p:spPr>
          <a:xfrm>
            <a:off x="266334" y="4752339"/>
            <a:ext cx="6076137" cy="1876425"/>
          </a:xfrm>
          <a:prstGeom prst="rect">
            <a:avLst/>
          </a:prstGeom>
        </p:spPr>
        <p:txBody>
          <a:bodyPr lIns="0" tIns="0" rIns="0" bIns="0" rtlCol="0" anchor="t">
            <a:spAutoFit/>
          </a:bodyPr>
          <a:lstStyle/>
          <a:p>
            <a:pPr algn="ctr">
              <a:lnSpc>
                <a:spcPts val="2445"/>
              </a:lnSpc>
              <a:spcBef>
                <a:spcPct val="0"/>
              </a:spcBef>
            </a:pPr>
            <a:r>
              <a:rPr lang="en-US" sz="2037">
                <a:solidFill>
                  <a:srgbClr val="541970"/>
                </a:solidFill>
                <a:latin typeface="Times New Roman Semi-Bold"/>
                <a:ea typeface="Times New Roman Semi-Bold"/>
                <a:cs typeface="Times New Roman Semi-Bold"/>
                <a:sym typeface="Times New Roman Semi-Bold"/>
              </a:rPr>
              <a:t>Key Generation</a:t>
            </a:r>
          </a:p>
          <a:p>
            <a:pPr algn="ctr">
              <a:lnSpc>
                <a:spcPts val="2445"/>
              </a:lnSpc>
              <a:spcBef>
                <a:spcPct val="0"/>
              </a:spcBef>
            </a:pPr>
            <a:endParaRPr/>
          </a:p>
          <a:p>
            <a:pPr algn="l">
              <a:lnSpc>
                <a:spcPts val="2445"/>
              </a:lnSpc>
              <a:spcBef>
                <a:spcPct val="0"/>
              </a:spcBef>
            </a:pPr>
            <a:r>
              <a:rPr lang="en-US" sz="2037">
                <a:solidFill>
                  <a:srgbClr val="541970"/>
                </a:solidFill>
                <a:latin typeface="Times New Roman Semi-Bold"/>
                <a:ea typeface="Times New Roman Semi-Bold"/>
                <a:cs typeface="Times New Roman Semi-Bold"/>
                <a:sym typeface="Times New Roman Semi-Bold"/>
              </a:rPr>
              <a:t>The simulation will generate cryptographic keys based on the chosen algorithm. These keys will be used for encryption, decryption, signing, or verification.</a:t>
            </a:r>
          </a:p>
        </p:txBody>
      </p:sp>
      <p:sp>
        <p:nvSpPr>
          <p:cNvPr id="28" name="AutoShape 28"/>
          <p:cNvSpPr/>
          <p:nvPr/>
        </p:nvSpPr>
        <p:spPr>
          <a:xfrm>
            <a:off x="6635641" y="5653588"/>
            <a:ext cx="1230831" cy="0"/>
          </a:xfrm>
          <a:prstGeom prst="line">
            <a:avLst/>
          </a:prstGeom>
          <a:ln w="38100" cap="flat">
            <a:solidFill>
              <a:srgbClr val="000000"/>
            </a:solidFill>
            <a:prstDash val="solid"/>
            <a:headEnd type="none" w="sm" len="sm"/>
            <a:tailEnd type="none" w="sm" len="sm"/>
          </a:ln>
        </p:spPr>
      </p:sp>
      <p:sp>
        <p:nvSpPr>
          <p:cNvPr id="29" name="AutoShape 29"/>
          <p:cNvSpPr/>
          <p:nvPr/>
        </p:nvSpPr>
        <p:spPr>
          <a:xfrm>
            <a:off x="9136107" y="7335633"/>
            <a:ext cx="1230831" cy="0"/>
          </a:xfrm>
          <a:prstGeom prst="line">
            <a:avLst/>
          </a:prstGeom>
          <a:ln w="38100" cap="flat">
            <a:solidFill>
              <a:srgbClr val="000000"/>
            </a:solidFill>
            <a:prstDash val="solid"/>
            <a:headEnd type="none" w="sm" len="sm"/>
            <a:tailEnd type="none" w="sm" len="sm"/>
          </a:ln>
        </p:spPr>
      </p:sp>
      <p:sp>
        <p:nvSpPr>
          <p:cNvPr id="30" name="AutoShape 30"/>
          <p:cNvSpPr/>
          <p:nvPr/>
        </p:nvSpPr>
        <p:spPr>
          <a:xfrm>
            <a:off x="6619854" y="9017677"/>
            <a:ext cx="1230831" cy="0"/>
          </a:xfrm>
          <a:prstGeom prst="line">
            <a:avLst/>
          </a:prstGeom>
          <a:ln w="38100" cap="flat">
            <a:solidFill>
              <a:srgbClr val="000000"/>
            </a:solidFill>
            <a:prstDash val="solid"/>
            <a:headEnd type="none" w="sm" len="sm"/>
            <a:tailEnd type="none" w="sm" len="sm"/>
          </a:ln>
        </p:spPr>
      </p:sp>
      <p:sp>
        <p:nvSpPr>
          <p:cNvPr id="31" name="TextBox 31"/>
          <p:cNvSpPr txBox="1"/>
          <p:nvPr/>
        </p:nvSpPr>
        <p:spPr>
          <a:xfrm>
            <a:off x="10679699" y="6413953"/>
            <a:ext cx="7282887" cy="1876425"/>
          </a:xfrm>
          <a:prstGeom prst="rect">
            <a:avLst/>
          </a:prstGeom>
        </p:spPr>
        <p:txBody>
          <a:bodyPr lIns="0" tIns="0" rIns="0" bIns="0" rtlCol="0" anchor="t">
            <a:spAutoFit/>
          </a:bodyPr>
          <a:lstStyle/>
          <a:p>
            <a:pPr algn="ctr">
              <a:lnSpc>
                <a:spcPts val="2436"/>
              </a:lnSpc>
              <a:spcBef>
                <a:spcPct val="0"/>
              </a:spcBef>
            </a:pPr>
            <a:r>
              <a:rPr lang="en-US" sz="2030">
                <a:solidFill>
                  <a:srgbClr val="541970"/>
                </a:solidFill>
                <a:latin typeface="Times New Roman Semi-Bold"/>
                <a:ea typeface="Times New Roman Semi-Bold"/>
                <a:cs typeface="Times New Roman Semi-Bold"/>
                <a:sym typeface="Times New Roman Semi-Bold"/>
              </a:rPr>
              <a:t>         </a:t>
            </a:r>
            <a:r>
              <a:rPr lang="en-US" sz="2030">
                <a:solidFill>
                  <a:srgbClr val="541970"/>
                </a:solidFill>
                <a:latin typeface="Times New Roman Bold"/>
                <a:ea typeface="Times New Roman Bold"/>
                <a:cs typeface="Times New Roman Bold"/>
                <a:sym typeface="Times New Roman Bold"/>
              </a:rPr>
              <a:t>Data Processing</a:t>
            </a:r>
          </a:p>
          <a:p>
            <a:pPr algn="l">
              <a:lnSpc>
                <a:spcPts val="2436"/>
              </a:lnSpc>
              <a:spcBef>
                <a:spcPct val="0"/>
              </a:spcBef>
            </a:pPr>
            <a:endParaRPr/>
          </a:p>
          <a:p>
            <a:pPr algn="l">
              <a:lnSpc>
                <a:spcPts val="2436"/>
              </a:lnSpc>
              <a:spcBef>
                <a:spcPct val="0"/>
              </a:spcBef>
            </a:pPr>
            <a:r>
              <a:rPr lang="en-US" sz="2030">
                <a:solidFill>
                  <a:srgbClr val="541970"/>
                </a:solidFill>
                <a:latin typeface="Times New Roman Semi-Bold"/>
                <a:ea typeface="Times New Roman Semi-Bold"/>
                <a:cs typeface="Times New Roman Semi-Bold"/>
                <a:sym typeface="Times New Roman Semi-Bold"/>
              </a:rPr>
              <a:t>Users can input data to be processed using the selected algorithm and keys. The simulation will perform the desired cryptographic operation, such as encryption or hashing.</a:t>
            </a:r>
          </a:p>
          <a:p>
            <a:pPr algn="l">
              <a:lnSpc>
                <a:spcPts val="2436"/>
              </a:lnSpc>
              <a:spcBef>
                <a:spcPct val="0"/>
              </a:spcBef>
            </a:pPr>
            <a:endParaRPr/>
          </a:p>
        </p:txBody>
      </p:sp>
      <p:sp>
        <p:nvSpPr>
          <p:cNvPr id="32" name="TextBox 32"/>
          <p:cNvSpPr txBox="1"/>
          <p:nvPr/>
        </p:nvSpPr>
        <p:spPr>
          <a:xfrm>
            <a:off x="266334" y="7948936"/>
            <a:ext cx="6076137" cy="1876425"/>
          </a:xfrm>
          <a:prstGeom prst="rect">
            <a:avLst/>
          </a:prstGeom>
        </p:spPr>
        <p:txBody>
          <a:bodyPr lIns="0" tIns="0" rIns="0" bIns="0" rtlCol="0" anchor="t">
            <a:spAutoFit/>
          </a:bodyPr>
          <a:lstStyle/>
          <a:p>
            <a:pPr algn="ctr">
              <a:lnSpc>
                <a:spcPts val="2451"/>
              </a:lnSpc>
              <a:spcBef>
                <a:spcPct val="0"/>
              </a:spcBef>
            </a:pPr>
            <a:r>
              <a:rPr lang="en-US" sz="2043">
                <a:solidFill>
                  <a:srgbClr val="541970"/>
                </a:solidFill>
                <a:latin typeface="Times New Roman Semi-Bold"/>
                <a:ea typeface="Times New Roman Semi-Bold"/>
                <a:cs typeface="Times New Roman Semi-Bold"/>
                <a:sym typeface="Times New Roman Semi-Bold"/>
              </a:rPr>
              <a:t>Output and Analysis</a:t>
            </a:r>
          </a:p>
          <a:p>
            <a:pPr algn="l">
              <a:lnSpc>
                <a:spcPts val="2451"/>
              </a:lnSpc>
              <a:spcBef>
                <a:spcPct val="0"/>
              </a:spcBef>
            </a:pPr>
            <a:endParaRPr/>
          </a:p>
          <a:p>
            <a:pPr algn="l">
              <a:lnSpc>
                <a:spcPts val="2451"/>
              </a:lnSpc>
              <a:spcBef>
                <a:spcPct val="0"/>
              </a:spcBef>
            </a:pPr>
            <a:r>
              <a:rPr lang="en-US" sz="2043">
                <a:solidFill>
                  <a:srgbClr val="541970"/>
                </a:solidFill>
                <a:latin typeface="Times New Roman Semi-Bold"/>
                <a:ea typeface="Times New Roman Semi-Bold"/>
                <a:cs typeface="Times New Roman Semi-Bold"/>
                <a:sym typeface="Times New Roman Semi-Bold"/>
              </a:rPr>
              <a:t>The simulation will display the processed output, allowing users to analyze the results and understand the impact of the chosen cryptographic algorithm or protocol.</a:t>
            </a:r>
          </a:p>
        </p:txBody>
      </p:sp>
      <p:sp>
        <p:nvSpPr>
          <p:cNvPr id="33"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2" cstate="print"/>
            <a:stretch>
              <a:fillRect l="-42729" r="-44892"/>
            </a:stretch>
          </a:blipFill>
        </p:spPr>
      </p:sp>
      <p:pic>
        <p:nvPicPr>
          <p:cNvPr id="35" name="Picture 34">
            <a:extLst>
              <a:ext uri="{FF2B5EF4-FFF2-40B4-BE49-F238E27FC236}">
                <a16:creationId xmlns:a16="http://schemas.microsoft.com/office/drawing/2014/main" id="{70C222C0-DE0A-F0EC-DC63-182D740983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7">
            <a:extLst>
              <a:ext uri="{FF2B5EF4-FFF2-40B4-BE49-F238E27FC236}">
                <a16:creationId xmlns:a16="http://schemas.microsoft.com/office/drawing/2014/main" id="{5EDC1C69-815C-7C1B-CCDB-46AD92115213}"/>
              </a:ext>
            </a:extLst>
          </p:cNvPr>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2" cstate="print"/>
            <a:stretch>
              <a:fillRect l="-42729" r="-44892"/>
            </a:stretch>
          </a:blipFill>
        </p:spPr>
      </p:sp>
      <p:pic>
        <p:nvPicPr>
          <p:cNvPr id="3" name="Picture 2">
            <a:extLst>
              <a:ext uri="{FF2B5EF4-FFF2-40B4-BE49-F238E27FC236}">
                <a16:creationId xmlns:a16="http://schemas.microsoft.com/office/drawing/2014/main" id="{534886FA-9C4A-7400-A583-ACBFA5F148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pic>
        <p:nvPicPr>
          <p:cNvPr id="5" name="Picture 4">
            <a:extLst>
              <a:ext uri="{FF2B5EF4-FFF2-40B4-BE49-F238E27FC236}">
                <a16:creationId xmlns:a16="http://schemas.microsoft.com/office/drawing/2014/main" id="{05BF47BB-2E97-4387-2872-D91B3C343182}"/>
              </a:ext>
            </a:extLst>
          </p:cNvPr>
          <p:cNvPicPr>
            <a:picLocks noChangeAspect="1"/>
          </p:cNvPicPr>
          <p:nvPr/>
        </p:nvPicPr>
        <p:blipFill rotWithShape="1">
          <a:blip r:embed="rId4">
            <a:extLst>
              <a:ext uri="{28A0092B-C50C-407E-A947-70E740481C1C}">
                <a14:useLocalDpi xmlns:a14="http://schemas.microsoft.com/office/drawing/2010/main" val="0"/>
              </a:ext>
            </a:extLst>
          </a:blip>
          <a:srcRect t="1711"/>
          <a:stretch/>
        </p:blipFill>
        <p:spPr>
          <a:xfrm>
            <a:off x="3239344" y="549159"/>
            <a:ext cx="10657184" cy="9248848"/>
          </a:xfrm>
          <a:prstGeom prst="rect">
            <a:avLst/>
          </a:prstGeom>
        </p:spPr>
      </p:pic>
    </p:spTree>
    <p:extLst>
      <p:ext uri="{BB962C8B-B14F-4D97-AF65-F5344CB8AC3E}">
        <p14:creationId xmlns:p14="http://schemas.microsoft.com/office/powerpoint/2010/main" val="233410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83912" y="5645663"/>
            <a:ext cx="4624961" cy="3241657"/>
          </a:xfrm>
          <a:prstGeom prst="rect">
            <a:avLst/>
          </a:prstGeom>
        </p:spPr>
        <p:txBody>
          <a:bodyPr lIns="0" tIns="0" rIns="0" bIns="0" rtlCol="0" anchor="t">
            <a:spAutoFit/>
          </a:bodyPr>
          <a:lstStyle/>
          <a:p>
            <a:pPr algn="l">
              <a:lnSpc>
                <a:spcPts val="3052"/>
              </a:lnSpc>
            </a:pPr>
            <a:endParaRPr sz="2420" dirty="0">
              <a:solidFill>
                <a:srgbClr val="7030A0"/>
              </a:solidFill>
              <a:latin typeface="Times New Roman" panose="02020603050405020304" pitchFamily="18" charset="0"/>
              <a:cs typeface="Times New Roman" panose="02020603050405020304" pitchFamily="18" charset="0"/>
            </a:endParaRPr>
          </a:p>
          <a:p>
            <a:pPr algn="l">
              <a:lnSpc>
                <a:spcPts val="9218"/>
              </a:lnSpc>
            </a:pPr>
            <a:endParaRPr lang="en-IN" sz="2420" dirty="0">
              <a:solidFill>
                <a:srgbClr val="7030A0"/>
              </a:solidFill>
              <a:latin typeface="Times New Roman" panose="02020603050405020304" pitchFamily="18" charset="0"/>
              <a:cs typeface="Times New Roman" panose="02020603050405020304" pitchFamily="18" charset="0"/>
            </a:endParaRPr>
          </a:p>
          <a:p>
            <a:pPr algn="l">
              <a:lnSpc>
                <a:spcPts val="3965"/>
              </a:lnSpc>
            </a:pPr>
            <a:r>
              <a:rPr lang="en-US" sz="2420" dirty="0">
                <a:solidFill>
                  <a:srgbClr val="7030A0"/>
                </a:solidFill>
                <a:latin typeface="Times New Roman" panose="02020603050405020304" pitchFamily="18" charset="0"/>
                <a:ea typeface="Times New Roman"/>
                <a:cs typeface="Times New Roman" panose="02020603050405020304" pitchFamily="18" charset="0"/>
                <a:sym typeface="Times New Roman"/>
              </a:rPr>
              <a:t>C++</a:t>
            </a:r>
          </a:p>
          <a:p>
            <a:pPr algn="l"/>
            <a:r>
              <a:rPr lang="en-US" sz="2420" dirty="0">
                <a:solidFill>
                  <a:srgbClr val="7030A0"/>
                </a:solidFill>
                <a:latin typeface="Times New Roman" panose="02020603050405020304" pitchFamily="18" charset="0"/>
                <a:ea typeface="Times New Roman"/>
                <a:cs typeface="Times New Roman" panose="02020603050405020304" pitchFamily="18" charset="0"/>
                <a:sym typeface="Times New Roman"/>
              </a:rPr>
              <a:t>Core programming language for performance and efficiency.</a:t>
            </a:r>
          </a:p>
          <a:p>
            <a:pPr algn="l">
              <a:lnSpc>
                <a:spcPts val="3627"/>
              </a:lnSpc>
            </a:pPr>
            <a:endParaRPr sz="2420" dirty="0">
              <a:solidFill>
                <a:srgbClr val="7030A0"/>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3143208" y="714344"/>
            <a:ext cx="11380792" cy="1102866"/>
          </a:xfrm>
          <a:prstGeom prst="rect">
            <a:avLst/>
          </a:prstGeom>
        </p:spPr>
        <p:txBody>
          <a:bodyPr lIns="0" tIns="0" rIns="0" bIns="0" rtlCol="0" anchor="t">
            <a:spAutoFit/>
          </a:bodyPr>
          <a:lstStyle/>
          <a:p>
            <a:pPr algn="l">
              <a:lnSpc>
                <a:spcPts val="8640"/>
              </a:lnSpc>
            </a:pPr>
            <a:r>
              <a:rPr lang="en-US" sz="7200" dirty="0">
                <a:solidFill>
                  <a:srgbClr val="541970"/>
                </a:solidFill>
                <a:latin typeface="Montserrat Semi-Bold" panose="020B0604020202020204" charset="0"/>
                <a:ea typeface="Times New Roman Semi-Bold"/>
                <a:cs typeface="Times New Roman Semi-Bold"/>
                <a:sym typeface="Times New Roman Semi-Bold"/>
              </a:rPr>
              <a:t>TECHNOLOGIES USED</a:t>
            </a:r>
          </a:p>
        </p:txBody>
      </p:sp>
      <p:sp>
        <p:nvSpPr>
          <p:cNvPr id="8" name="TextBox 8"/>
          <p:cNvSpPr txBox="1"/>
          <p:nvPr/>
        </p:nvSpPr>
        <p:spPr>
          <a:xfrm>
            <a:off x="12166005" y="7105937"/>
            <a:ext cx="5545302" cy="1115690"/>
          </a:xfrm>
          <a:prstGeom prst="rect">
            <a:avLst/>
          </a:prstGeom>
        </p:spPr>
        <p:txBody>
          <a:bodyPr wrap="square" lIns="0" tIns="0" rIns="0" bIns="0" rtlCol="0" anchor="t">
            <a:spAutoFit/>
          </a:bodyPr>
          <a:lstStyle/>
          <a:p>
            <a:pPr algn="l">
              <a:lnSpc>
                <a:spcPts val="2880"/>
              </a:lnSpc>
              <a:spcBef>
                <a:spcPct val="0"/>
              </a:spcBef>
            </a:pPr>
            <a:r>
              <a:rPr lang="en-US" sz="2420" dirty="0">
                <a:solidFill>
                  <a:srgbClr val="7030A0"/>
                </a:solidFill>
                <a:latin typeface="Times New Roman" panose="02020603050405020304" pitchFamily="18" charset="0"/>
                <a:ea typeface="Times New Roman Semi-Bold"/>
                <a:cs typeface="Times New Roman" panose="02020603050405020304" pitchFamily="18" charset="0"/>
                <a:sym typeface="Times New Roman Semi-Bold"/>
              </a:rPr>
              <a:t>OpenSSL</a:t>
            </a:r>
            <a:endParaRPr sz="2420" dirty="0">
              <a:solidFill>
                <a:srgbClr val="7030A0"/>
              </a:solidFill>
              <a:latin typeface="Times New Roman" panose="02020603050405020304" pitchFamily="18" charset="0"/>
              <a:cs typeface="Times New Roman" panose="02020603050405020304" pitchFamily="18" charset="0"/>
            </a:endParaRPr>
          </a:p>
          <a:p>
            <a:pPr algn="l">
              <a:lnSpc>
                <a:spcPts val="2880"/>
              </a:lnSpc>
              <a:spcBef>
                <a:spcPct val="0"/>
              </a:spcBef>
            </a:pPr>
            <a:r>
              <a:rPr lang="en-US" sz="2420" dirty="0">
                <a:solidFill>
                  <a:srgbClr val="7030A0"/>
                </a:solidFill>
                <a:latin typeface="Times New Roman" panose="02020603050405020304" pitchFamily="18" charset="0"/>
                <a:ea typeface="Times New Roman"/>
                <a:cs typeface="Times New Roman" panose="02020603050405020304" pitchFamily="18" charset="0"/>
                <a:sym typeface="Times New Roman"/>
              </a:rPr>
              <a:t>Open-source cryptography toolkit for a wide range of applications.</a:t>
            </a:r>
          </a:p>
        </p:txBody>
      </p:sp>
      <p:sp>
        <p:nvSpPr>
          <p:cNvPr id="9" name="TextBox 9"/>
          <p:cNvSpPr txBox="1"/>
          <p:nvPr/>
        </p:nvSpPr>
        <p:spPr>
          <a:xfrm>
            <a:off x="502559" y="2674414"/>
            <a:ext cx="15884085" cy="1538883"/>
          </a:xfrm>
          <a:prstGeom prst="rect">
            <a:avLst/>
          </a:prstGeom>
        </p:spPr>
        <p:txBody>
          <a:bodyPr lIns="0" tIns="0" rIns="0" bIns="0" rtlCol="0" anchor="t">
            <a:spAutoFit/>
          </a:bodyPr>
          <a:lstStyle/>
          <a:p>
            <a:pPr algn="l">
              <a:lnSpc>
                <a:spcPts val="3048"/>
              </a:lnSpc>
              <a:spcBef>
                <a:spcPct val="0"/>
              </a:spcBef>
            </a:pPr>
            <a:r>
              <a:rPr lang="en-US" sz="2540" dirty="0">
                <a:solidFill>
                  <a:schemeClr val="accent4">
                    <a:lumMod val="75000"/>
                  </a:schemeClr>
                </a:solidFill>
                <a:latin typeface="Times New Roman Semi-Bold"/>
                <a:ea typeface="Times New Roman Semi-Bold"/>
                <a:cs typeface="Times New Roman Semi-Bold"/>
                <a:sym typeface="Times New Roman Semi-Bold"/>
              </a:rPr>
              <a:t>The cryptography simulation will use </a:t>
            </a:r>
            <a:r>
              <a:rPr lang="en-US" sz="2540" dirty="0">
                <a:solidFill>
                  <a:schemeClr val="accent4">
                    <a:lumMod val="75000"/>
                  </a:schemeClr>
                </a:solidFill>
                <a:latin typeface="Times New Roman Semi-Bold" panose="020B0604020202020204" charset="0"/>
              </a:rPr>
              <a:t>Visual Studio Code (VS Code) from Microsoft is a popular integrated development environment (IDE) known for its lightweight yet powerful features, particularly suitable for C++ development and integration with OpenSSL libraries</a:t>
            </a:r>
            <a:r>
              <a:rPr lang="en-US" sz="2540" dirty="0">
                <a:solidFill>
                  <a:schemeClr val="accent4">
                    <a:lumMod val="75000"/>
                  </a:schemeClr>
                </a:solidFill>
                <a:latin typeface="Times New Roman Semi-Bold"/>
                <a:ea typeface="Times New Roman Semi-Bold"/>
                <a:cs typeface="Times New Roman Semi-Bold"/>
                <a:sym typeface="Times New Roman Semi-Bold"/>
              </a:rPr>
              <a:t>. This combination ensures compatibility with chosen libraries and a user-friendly experience.</a:t>
            </a:r>
          </a:p>
        </p:txBody>
      </p:sp>
      <p:sp>
        <p:nvSpPr>
          <p:cNvPr id="10" name="Freeform 27"/>
          <p:cNvSpPr/>
          <p:nvPr/>
        </p:nvSpPr>
        <p:spPr>
          <a:xfrm>
            <a:off x="0" y="0"/>
            <a:ext cx="1571098" cy="1658093"/>
          </a:xfrm>
          <a:custGeom>
            <a:avLst/>
            <a:gdLst/>
            <a:ahLst/>
            <a:cxnLst/>
            <a:rect l="l" t="t" r="r" b="b"/>
            <a:pathLst>
              <a:path w="1571098" h="1658093">
                <a:moveTo>
                  <a:pt x="0" y="0"/>
                </a:moveTo>
                <a:lnTo>
                  <a:pt x="1571098" y="0"/>
                </a:lnTo>
                <a:lnTo>
                  <a:pt x="1571098" y="1658093"/>
                </a:lnTo>
                <a:lnTo>
                  <a:pt x="0" y="1658093"/>
                </a:lnTo>
                <a:lnTo>
                  <a:pt x="0" y="0"/>
                </a:lnTo>
                <a:close/>
              </a:path>
            </a:pathLst>
          </a:custGeom>
          <a:blipFill>
            <a:blip r:embed="rId2" cstate="print"/>
            <a:stretch>
              <a:fillRect l="-42729" r="-44892"/>
            </a:stretch>
          </a:blipFill>
        </p:spPr>
      </p:sp>
      <p:pic>
        <p:nvPicPr>
          <p:cNvPr id="12" name="Picture 11">
            <a:extLst>
              <a:ext uri="{FF2B5EF4-FFF2-40B4-BE49-F238E27FC236}">
                <a16:creationId xmlns:a16="http://schemas.microsoft.com/office/drawing/2014/main" id="{8B6821D5-990F-B15C-3940-0E4481A1F3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4842" y="-59274"/>
            <a:ext cx="3688519" cy="1603012"/>
          </a:xfrm>
          <a:prstGeom prst="rect">
            <a:avLst/>
          </a:prstGeom>
        </p:spPr>
      </p:pic>
      <p:pic>
        <p:nvPicPr>
          <p:cNvPr id="1028" name="Picture 4" descr="C++ Tutorial &amp; Programming - APK Download for Android | Aptoide">
            <a:extLst>
              <a:ext uri="{FF2B5EF4-FFF2-40B4-BE49-F238E27FC236}">
                <a16:creationId xmlns:a16="http://schemas.microsoft.com/office/drawing/2014/main" id="{3A27FD56-8150-5FB9-3C10-1E343550F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693" y="4794089"/>
            <a:ext cx="2566515" cy="25665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C9849AB-12A1-3F2A-F78B-7CAD66A52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6005" y="5919115"/>
            <a:ext cx="4443598" cy="1005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75BF5B1-2020-5E92-A34C-03A1B51136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7736" y="4881360"/>
            <a:ext cx="2710412" cy="27104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9447C56-08B4-1DB0-594E-4D86A6892382}"/>
              </a:ext>
            </a:extLst>
          </p:cNvPr>
          <p:cNvSpPr txBox="1"/>
          <p:nvPr/>
        </p:nvSpPr>
        <p:spPr>
          <a:xfrm>
            <a:off x="5749333" y="7231732"/>
            <a:ext cx="5328592" cy="1954381"/>
          </a:xfrm>
          <a:prstGeom prst="rect">
            <a:avLst/>
          </a:prstGeom>
          <a:noFill/>
        </p:spPr>
        <p:txBody>
          <a:bodyPr wrap="square" rtlCol="0">
            <a:spAutoFit/>
          </a:bodyPr>
          <a:lstStyle/>
          <a:p>
            <a:r>
              <a:rPr lang="en-US" sz="2420" dirty="0">
                <a:solidFill>
                  <a:srgbClr val="7030A0"/>
                </a:solidFill>
                <a:latin typeface="Times New Roman" panose="02020603050405020304" pitchFamily="18" charset="0"/>
                <a:cs typeface="Times New Roman" panose="02020603050405020304" pitchFamily="18" charset="0"/>
              </a:rPr>
              <a:t>Visual Studio Code</a:t>
            </a:r>
          </a:p>
          <a:p>
            <a:r>
              <a:rPr lang="en-US" sz="2420" dirty="0">
                <a:solidFill>
                  <a:srgbClr val="7030A0"/>
                </a:solidFill>
                <a:latin typeface="Times New Roman" panose="02020603050405020304" pitchFamily="18" charset="0"/>
                <a:cs typeface="Times New Roman" panose="02020603050405020304" pitchFamily="18" charset="0"/>
              </a:rPr>
              <a:t>It is a streamlined code editor with support for development operations like debugging, task running, and version control.</a:t>
            </a:r>
            <a:endParaRPr lang="en-IN" sz="242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695</Words>
  <Application>Microsoft Office PowerPoint</Application>
  <PresentationFormat>Custom</PresentationFormat>
  <Paragraphs>81</Paragraphs>
  <Slides>14</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Montserrat Medium</vt:lpstr>
      <vt:lpstr>Times New Roman</vt:lpstr>
      <vt:lpstr>Times New Roman Bold</vt:lpstr>
      <vt:lpstr>Calibri</vt:lpstr>
      <vt:lpstr>Arial</vt:lpstr>
      <vt:lpstr>Montserrat Bold</vt:lpstr>
      <vt:lpstr>Times New Roman Semi-Bold</vt:lpstr>
      <vt:lpstr>Times New Roman Medium</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Teamwork Keynote Presentation in Purple Green White Illustrative Style</dc:title>
  <dc:creator>charitha Vippagunta</dc:creator>
  <cp:lastModifiedBy>Pavana Reddy</cp:lastModifiedBy>
  <cp:revision>7</cp:revision>
  <dcterms:created xsi:type="dcterms:W3CDTF">2006-08-16T00:00:00Z</dcterms:created>
  <dcterms:modified xsi:type="dcterms:W3CDTF">2024-07-15T17:20:34Z</dcterms:modified>
  <dc:identifier>DAGK6YVHBsY</dc:identifier>
</cp:coreProperties>
</file>